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257" r:id="rId3"/>
    <p:sldId id="271" r:id="rId4"/>
    <p:sldId id="260" r:id="rId5"/>
    <p:sldId id="261" r:id="rId6"/>
    <p:sldId id="262" r:id="rId7"/>
    <p:sldId id="263" r:id="rId8"/>
    <p:sldId id="264" r:id="rId9"/>
    <p:sldId id="265" r:id="rId10"/>
    <p:sldId id="266" r:id="rId11"/>
    <p:sldId id="276" r:id="rId12"/>
    <p:sldId id="267" r:id="rId13"/>
    <p:sldId id="268" r:id="rId14"/>
    <p:sldId id="269" r:id="rId15"/>
    <p:sldId id="270" r:id="rId16"/>
    <p:sldId id="272" r:id="rId17"/>
    <p:sldId id="273" r:id="rId18"/>
    <p:sldId id="274"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59" r:id="rId32"/>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4" d="100"/>
          <a:sy n="104" d="100"/>
        </p:scale>
        <p:origin x="-174"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3D4694-DCC2-4951-B77E-23FE31E4DD3B}" type="datetimeFigureOut">
              <a:rPr lang="ru-RU" smtClean="0"/>
              <a:pPr/>
              <a:t>06.11.2011</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EBF138-48BC-43FB-B4BA-CC5585BF2EDB}"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62EBF138-48BC-43FB-B4BA-CC5585BF2EDB}" type="slidenum">
              <a:rPr lang="ru-RU" smtClean="0"/>
              <a:pPr/>
              <a:t>31</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2">
        <a:schemeClr val="bg2"/>
      </p:bgRef>
    </p:bg>
    <p:spTree>
      <p:nvGrpSpPr>
        <p:cNvPr id="1" name=""/>
        <p:cNvGrpSpPr/>
        <p:nvPr/>
      </p:nvGrpSpPr>
      <p:grpSpPr>
        <a:xfrm>
          <a:off x="0" y="0"/>
          <a:ext cx="0" cy="0"/>
          <a:chOff x="0" y="0"/>
          <a:chExt cx="0" cy="0"/>
        </a:xfrm>
      </p:grpSpPr>
      <p:sp>
        <p:nvSpPr>
          <p:cNvPr id="9" name="Заголовок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ru-RU" smtClean="0"/>
              <a:t>Образец заголовка</a:t>
            </a:r>
            <a:endParaRPr kumimoji="0" lang="en-US"/>
          </a:p>
        </p:txBody>
      </p:sp>
      <p:sp>
        <p:nvSpPr>
          <p:cNvPr id="17" name="Подзаголовок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30" name="Дата 29"/>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19" name="Нижний колонтитул 18"/>
          <p:cNvSpPr>
            <a:spLocks noGrp="1"/>
          </p:cNvSpPr>
          <p:nvPr>
            <p:ph type="ftr" sz="quarter" idx="11"/>
          </p:nvPr>
        </p:nvSpPr>
        <p:spPr/>
        <p:txBody>
          <a:bodyPr/>
          <a:lstStyle/>
          <a:p>
            <a:endParaRPr lang="uk-UA"/>
          </a:p>
        </p:txBody>
      </p:sp>
      <p:sp>
        <p:nvSpPr>
          <p:cNvPr id="27" name="Номер слайда 26"/>
          <p:cNvSpPr>
            <a:spLocks noGrp="1"/>
          </p:cNvSpPr>
          <p:nvPr>
            <p:ph type="sldNum" sz="quarter" idx="12"/>
          </p:nvPr>
        </p:nvSpPr>
        <p:spPr/>
        <p:txBody>
          <a:bodyPr/>
          <a:lstStyle/>
          <a:p>
            <a:fld id="{828D7AB6-2953-4BCB-9EB4-A2F1324F2CAB}" type="slidenum">
              <a:rPr lang="uk-UA" smtClean="0"/>
              <a:pPr/>
              <a:t>‹#›</a:t>
            </a:fld>
            <a:endParaRPr lang="uk-UA"/>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914401"/>
            <a:ext cx="2057400" cy="5211763"/>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914401"/>
            <a:ext cx="6019800" cy="5211763"/>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2">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28D7AB6-2953-4BCB-9EB4-A2F1324F2CAB}" type="slidenum">
              <a:rPr lang="uk-UA" smtClean="0"/>
              <a:pPr/>
              <a:t>‹#›</a:t>
            </a:fld>
            <a:endParaRPr lang="uk-U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p>
            <a:r>
              <a:rPr kumimoji="0" lang="ru-RU" smtClean="0"/>
              <a:t>Образец заголовка</a:t>
            </a:r>
            <a:endParaRPr kumimoji="0" lang="en-US"/>
          </a:p>
        </p:txBody>
      </p:sp>
      <p:sp>
        <p:nvSpPr>
          <p:cNvPr id="3" name="Содержимое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tIns="45720" anchor="b"/>
          <a:lstStyle>
            <a:lvl1pPr>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ru-RU" smtClean="0"/>
              <a:t>Образец заголовка</a:t>
            </a:r>
            <a:endParaRPr kumimoji="0" lang="en-US"/>
          </a:p>
        </p:txBody>
      </p:sp>
      <p:sp>
        <p:nvSpPr>
          <p:cNvPr id="3" name="Текст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828D7AB6-2953-4BCB-9EB4-A2F1324F2CAB}" type="slidenum">
              <a:rPr lang="uk-UA" smtClean="0"/>
              <a:pPr/>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Прямоугольник с одним вырезанным скругленным углом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Прямоугольный треугольник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Заголовок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ru-RU" smtClean="0"/>
              <a:t>Образец заголовка</a:t>
            </a:r>
            <a:endParaRPr kumimoji="0" lang="en-US"/>
          </a:p>
        </p:txBody>
      </p:sp>
      <p:sp>
        <p:nvSpPr>
          <p:cNvPr id="4" name="Текст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p:txBody>
          <a:bodyPr/>
          <a:lstStyle/>
          <a:p>
            <a:fld id="{1157E518-CD13-424A-B27A-C199F83B4ACC}" type="datetimeFigureOut">
              <a:rPr lang="uk-UA" smtClean="0"/>
              <a:pPr/>
              <a:t>06.11.2011</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a:xfrm>
            <a:off x="8077200" y="6356350"/>
            <a:ext cx="609600" cy="365125"/>
          </a:xfrm>
        </p:spPr>
        <p:txBody>
          <a:bodyPr/>
          <a:lstStyle/>
          <a:p>
            <a:fld id="{828D7AB6-2953-4BCB-9EB4-A2F1324F2CAB}" type="slidenum">
              <a:rPr lang="uk-UA" smtClean="0"/>
              <a:pPr/>
              <a:t>‹#›</a:t>
            </a:fld>
            <a:endParaRPr lang="uk-UA"/>
          </a:p>
        </p:txBody>
      </p:sp>
      <p:sp>
        <p:nvSpPr>
          <p:cNvPr id="3" name="Рисунок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ru-RU" smtClean="0"/>
              <a:t>Вставка рисунка</a:t>
            </a:r>
            <a:endParaRPr kumimoji="0" lang="en-US" dirty="0"/>
          </a:p>
        </p:txBody>
      </p:sp>
      <p:sp>
        <p:nvSpPr>
          <p:cNvPr id="10" name="Полилиния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Полилиния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Полилиния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Полилиния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Заголовок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ru-RU" smtClean="0"/>
              <a:t>Образец заголовка</a:t>
            </a:r>
            <a:endParaRPr kumimoji="0" lang="en-US"/>
          </a:p>
        </p:txBody>
      </p:sp>
      <p:sp>
        <p:nvSpPr>
          <p:cNvPr id="30" name="Текст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0" name="Дата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157E518-CD13-424A-B27A-C199F83B4ACC}" type="datetimeFigureOut">
              <a:rPr lang="uk-UA" smtClean="0"/>
              <a:pPr/>
              <a:t>06.11.2011</a:t>
            </a:fld>
            <a:endParaRPr lang="uk-UA"/>
          </a:p>
        </p:txBody>
      </p:sp>
      <p:sp>
        <p:nvSpPr>
          <p:cNvPr id="22" name="Нижний колонтитул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uk-UA"/>
          </a:p>
        </p:txBody>
      </p:sp>
      <p:sp>
        <p:nvSpPr>
          <p:cNvPr id="18" name="Номер слайда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28D7AB6-2953-4BCB-9EB4-A2F1324F2CAB}" type="slidenum">
              <a:rPr lang="uk-UA" smtClean="0"/>
              <a:pPr/>
              <a:t>‹#›</a:t>
            </a:fld>
            <a:endParaRPr lang="uk-UA"/>
          </a:p>
        </p:txBody>
      </p:sp>
      <p:grpSp>
        <p:nvGrpSpPr>
          <p:cNvPr id="2" name="Группа 1"/>
          <p:cNvGrpSpPr/>
          <p:nvPr/>
        </p:nvGrpSpPr>
        <p:grpSpPr>
          <a:xfrm>
            <a:off x="-19017" y="202408"/>
            <a:ext cx="9180548" cy="649224"/>
            <a:chOff x="-19045" y="216550"/>
            <a:chExt cx="9180548" cy="649224"/>
          </a:xfrm>
        </p:grpSpPr>
        <p:sp>
          <p:nvSpPr>
            <p:cNvPr id="12" name="Полилиния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Полилиния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2844" y="2000240"/>
            <a:ext cx="8858312" cy="1571636"/>
          </a:xfrm>
        </p:spPr>
        <p:txBody>
          <a:bodyPr>
            <a:noAutofit/>
          </a:bodyPr>
          <a:lstStyle/>
          <a:p>
            <a:pPr algn="ctr"/>
            <a:r>
              <a:rPr lang="en-US" sz="8800" dirty="0" smtClean="0"/>
              <a:t>The    South Australia</a:t>
            </a:r>
            <a:endParaRPr lang="uk-UA" sz="8800" dirty="0"/>
          </a:p>
        </p:txBody>
      </p:sp>
      <p:sp>
        <p:nvSpPr>
          <p:cNvPr id="3" name="Подзаголовок 2"/>
          <p:cNvSpPr>
            <a:spLocks noGrp="1"/>
          </p:cNvSpPr>
          <p:nvPr>
            <p:ph type="subTitle" idx="1"/>
          </p:nvPr>
        </p:nvSpPr>
        <p:spPr>
          <a:xfrm>
            <a:off x="1000100" y="5429264"/>
            <a:ext cx="7854696" cy="895344"/>
          </a:xfrm>
        </p:spPr>
        <p:txBody>
          <a:bodyPr/>
          <a:lstStyle/>
          <a:p>
            <a:r>
              <a:rPr lang="en-US" sz="1600" dirty="0" smtClean="0"/>
              <a:t>Presentation is made by</a:t>
            </a:r>
          </a:p>
          <a:p>
            <a:r>
              <a:rPr lang="en-US" sz="2400" dirty="0" smtClean="0"/>
              <a:t>Vira Lytvyn</a:t>
            </a:r>
            <a:endParaRPr lang="uk-UA"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571472" y="500042"/>
            <a:ext cx="7772400" cy="1362456"/>
          </a:xfrm>
        </p:spPr>
        <p:txBody>
          <a:bodyPr/>
          <a:lstStyle/>
          <a:p>
            <a:pPr algn="ctr"/>
            <a:r>
              <a:rPr lang="ru-RU" sz="6600" dirty="0" err="1" smtClean="0"/>
              <a:t>Education</a:t>
            </a:r>
            <a:endParaRPr lang="ru-RU" sz="6600" dirty="0"/>
          </a:p>
        </p:txBody>
      </p:sp>
      <p:sp>
        <p:nvSpPr>
          <p:cNvPr id="5" name="Текст 4"/>
          <p:cNvSpPr>
            <a:spLocks noGrp="1"/>
          </p:cNvSpPr>
          <p:nvPr>
            <p:ph type="body" idx="1"/>
          </p:nvPr>
        </p:nvSpPr>
        <p:spPr>
          <a:xfrm>
            <a:off x="285720" y="3143248"/>
            <a:ext cx="8572560" cy="3153228"/>
          </a:xfrm>
        </p:spPr>
        <p:txBody>
          <a:bodyPr>
            <a:normAutofit/>
          </a:bodyPr>
          <a:lstStyle/>
          <a:p>
            <a:r>
              <a:rPr lang="en-US" dirty="0" smtClean="0">
                <a:latin typeface="Times New Roman" pitchFamily="18" charset="0"/>
                <a:cs typeface="Times New Roman" pitchFamily="18" charset="0"/>
              </a:rPr>
              <a:t>Education is compulsory for all children until age 17, unless they are working or undergoing other training. The majority of students stay on to complete their South Australian Certificate of Education </a:t>
            </a:r>
            <a:r>
              <a:rPr lang="en-US" b="1" dirty="0" smtClean="0">
                <a:latin typeface="Times New Roman" pitchFamily="18" charset="0"/>
                <a:cs typeface="Times New Roman" pitchFamily="18" charset="0"/>
              </a:rPr>
              <a:t>(SACE).</a:t>
            </a:r>
            <a:r>
              <a:rPr lang="en-US" dirty="0" smtClean="0">
                <a:latin typeface="Times New Roman" pitchFamily="18" charset="0"/>
                <a:cs typeface="Times New Roman" pitchFamily="18" charset="0"/>
              </a:rPr>
              <a:t> School education is the responsibility of the South Australian government, but the public and private education systems are funded jointly by it and the Commonwealth Government.</a:t>
            </a:r>
            <a:endParaRPr lang="ru-RU"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There are three public and three private universities in South Australia. </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43636" y="428604"/>
            <a:ext cx="2714644" cy="1071570"/>
          </a:xfrm>
        </p:spPr>
        <p:txBody>
          <a:bodyPr>
            <a:normAutofit/>
          </a:bodyPr>
          <a:lstStyle/>
          <a:p>
            <a:r>
              <a:rPr lang="en-US" sz="6000" b="1" dirty="0" smtClean="0"/>
              <a:t>Schools</a:t>
            </a:r>
            <a:endParaRPr lang="ru-RU" sz="6000" b="1" dirty="0"/>
          </a:p>
        </p:txBody>
      </p:sp>
      <p:sp>
        <p:nvSpPr>
          <p:cNvPr id="3" name="Текст 2"/>
          <p:cNvSpPr>
            <a:spLocks noGrp="1"/>
          </p:cNvSpPr>
          <p:nvPr>
            <p:ph type="body" idx="1"/>
          </p:nvPr>
        </p:nvSpPr>
        <p:spPr>
          <a:xfrm>
            <a:off x="0" y="1500174"/>
            <a:ext cx="4211668" cy="1014426"/>
          </a:xfrm>
        </p:spPr>
        <p:txBody>
          <a:bodyPr/>
          <a:lstStyle/>
          <a:p>
            <a:r>
              <a:rPr lang="en-US" i="1" dirty="0" smtClean="0"/>
              <a:t>16 </a:t>
            </a:r>
            <a:r>
              <a:rPr lang="en-US" i="1" dirty="0" err="1" smtClean="0"/>
              <a:t>Taviton</a:t>
            </a:r>
            <a:r>
              <a:rPr lang="en-US" i="1" dirty="0" smtClean="0"/>
              <a:t> Street (home to the UCL School of Slavonic and East European Studies)</a:t>
            </a:r>
            <a:endParaRPr lang="ru-RU" dirty="0"/>
          </a:p>
        </p:txBody>
      </p:sp>
      <p:sp>
        <p:nvSpPr>
          <p:cNvPr id="4" name="Текст 3"/>
          <p:cNvSpPr>
            <a:spLocks noGrp="1"/>
          </p:cNvSpPr>
          <p:nvPr>
            <p:ph type="body" sz="half" idx="3"/>
          </p:nvPr>
        </p:nvSpPr>
        <p:spPr>
          <a:xfrm>
            <a:off x="4214810" y="2000240"/>
            <a:ext cx="4929190" cy="1071570"/>
          </a:xfrm>
        </p:spPr>
        <p:txBody>
          <a:bodyPr>
            <a:normAutofit fontScale="92500"/>
          </a:bodyPr>
          <a:lstStyle/>
          <a:p>
            <a:r>
              <a:rPr lang="en-US" i="1" dirty="0" smtClean="0"/>
              <a:t>The Cruciform Building on Gower Street houses the preclinical facilities of the UCL Medical School;</a:t>
            </a:r>
            <a:endParaRPr lang="ru-RU" dirty="0"/>
          </a:p>
        </p:txBody>
      </p:sp>
      <p:pic>
        <p:nvPicPr>
          <p:cNvPr id="7" name="Содержимое 6" descr="589px-School_of_Slavonic_and_East_European_Studies.jpg"/>
          <p:cNvPicPr>
            <a:picLocks noGrp="1" noChangeAspect="1"/>
          </p:cNvPicPr>
          <p:nvPr>
            <p:ph sz="quarter" idx="2"/>
          </p:nvPr>
        </p:nvPicPr>
        <p:blipFill>
          <a:blip r:embed="rId2"/>
          <a:stretch>
            <a:fillRect/>
          </a:stretch>
        </p:blipFill>
        <p:spPr>
          <a:xfrm>
            <a:off x="0" y="2564477"/>
            <a:ext cx="4214810" cy="4293524"/>
          </a:xfrm>
        </p:spPr>
      </p:pic>
      <p:pic>
        <p:nvPicPr>
          <p:cNvPr id="8" name="Содержимое 7" descr="800px-UCL_Gower_Street.jpg"/>
          <p:cNvPicPr>
            <a:picLocks noGrp="1" noChangeAspect="1"/>
          </p:cNvPicPr>
          <p:nvPr>
            <p:ph sz="quarter" idx="4"/>
          </p:nvPr>
        </p:nvPicPr>
        <p:blipFill>
          <a:blip r:embed="rId3"/>
          <a:stretch>
            <a:fillRect/>
          </a:stretch>
        </p:blipFill>
        <p:spPr>
          <a:xfrm>
            <a:off x="4190997" y="3143249"/>
            <a:ext cx="4953003" cy="3714752"/>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571480"/>
            <a:ext cx="8286808" cy="714380"/>
          </a:xfrm>
        </p:spPr>
        <p:txBody>
          <a:bodyPr>
            <a:normAutofit/>
          </a:bodyPr>
          <a:lstStyle/>
          <a:p>
            <a:r>
              <a:rPr lang="en-US" sz="3400" b="1" dirty="0" smtClean="0"/>
              <a:t>The University of Adelaide (established 1874)</a:t>
            </a:r>
            <a:endParaRPr lang="ru-RU" sz="3400" b="1" dirty="0"/>
          </a:p>
        </p:txBody>
      </p:sp>
      <p:sp>
        <p:nvSpPr>
          <p:cNvPr id="3" name="Текст 2"/>
          <p:cNvSpPr>
            <a:spLocks noGrp="1"/>
          </p:cNvSpPr>
          <p:nvPr>
            <p:ph type="body" idx="1"/>
          </p:nvPr>
        </p:nvSpPr>
        <p:spPr>
          <a:xfrm>
            <a:off x="142844" y="5715016"/>
            <a:ext cx="4040188" cy="659352"/>
          </a:xfrm>
        </p:spPr>
        <p:txBody>
          <a:bodyPr/>
          <a:lstStyle/>
          <a:p>
            <a:r>
              <a:rPr lang="en-US" dirty="0" smtClean="0"/>
              <a:t>The Barr Smith Library.</a:t>
            </a:r>
            <a:endParaRPr lang="ru-RU" dirty="0"/>
          </a:p>
        </p:txBody>
      </p:sp>
      <p:sp>
        <p:nvSpPr>
          <p:cNvPr id="4" name="Текст 3"/>
          <p:cNvSpPr>
            <a:spLocks noGrp="1"/>
          </p:cNvSpPr>
          <p:nvPr>
            <p:ph type="body" sz="half" idx="3"/>
          </p:nvPr>
        </p:nvSpPr>
        <p:spPr>
          <a:xfrm>
            <a:off x="4857752" y="5715016"/>
            <a:ext cx="4143404" cy="714380"/>
          </a:xfrm>
        </p:spPr>
        <p:txBody>
          <a:bodyPr>
            <a:normAutofit fontScale="77500" lnSpcReduction="20000"/>
          </a:bodyPr>
          <a:lstStyle/>
          <a:p>
            <a:r>
              <a:rPr lang="en-US" dirty="0" smtClean="0"/>
              <a:t>View of eastern side of the Mitchell Building from North Terrace, 2007</a:t>
            </a:r>
            <a:endParaRPr lang="ru-RU" dirty="0"/>
          </a:p>
        </p:txBody>
      </p:sp>
      <p:pic>
        <p:nvPicPr>
          <p:cNvPr id="7" name="Содержимое 6" descr="800px-UofAdelaide-BarrSmithLibrary-Aug08.jpg"/>
          <p:cNvPicPr>
            <a:picLocks noGrp="1" noChangeAspect="1"/>
          </p:cNvPicPr>
          <p:nvPr>
            <p:ph sz="quarter" idx="2"/>
          </p:nvPr>
        </p:nvPicPr>
        <p:blipFill>
          <a:blip r:embed="rId2"/>
          <a:stretch>
            <a:fillRect/>
          </a:stretch>
        </p:blipFill>
        <p:spPr>
          <a:xfrm>
            <a:off x="0" y="1714488"/>
            <a:ext cx="4667282" cy="3714776"/>
          </a:xfrm>
        </p:spPr>
      </p:pic>
      <p:pic>
        <p:nvPicPr>
          <p:cNvPr id="8" name="Содержимое 7" descr="University_of_Adelaide.jpg"/>
          <p:cNvPicPr>
            <a:picLocks noGrp="1" noChangeAspect="1"/>
          </p:cNvPicPr>
          <p:nvPr>
            <p:ph sz="quarter" idx="4"/>
          </p:nvPr>
        </p:nvPicPr>
        <p:blipFill>
          <a:blip r:embed="rId3"/>
          <a:stretch>
            <a:fillRect/>
          </a:stretch>
        </p:blipFill>
        <p:spPr>
          <a:xfrm>
            <a:off x="4667218" y="1714488"/>
            <a:ext cx="4476782" cy="3714776"/>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714356"/>
            <a:ext cx="8643998" cy="704104"/>
          </a:xfrm>
        </p:spPr>
        <p:txBody>
          <a:bodyPr>
            <a:noAutofit/>
          </a:bodyPr>
          <a:lstStyle/>
          <a:p>
            <a:r>
              <a:rPr lang="en-US" sz="3800" b="1" dirty="0" smtClean="0"/>
              <a:t>The Flinders University of South Australia</a:t>
            </a:r>
            <a:endParaRPr lang="ru-RU" sz="3800" dirty="0"/>
          </a:p>
        </p:txBody>
      </p:sp>
      <p:sp>
        <p:nvSpPr>
          <p:cNvPr id="3" name="Текст 2"/>
          <p:cNvSpPr>
            <a:spLocks noGrp="1"/>
          </p:cNvSpPr>
          <p:nvPr>
            <p:ph type="body" idx="1"/>
          </p:nvPr>
        </p:nvSpPr>
        <p:spPr>
          <a:xfrm>
            <a:off x="0" y="1643050"/>
            <a:ext cx="4429156" cy="928694"/>
          </a:xfrm>
        </p:spPr>
        <p:txBody>
          <a:bodyPr/>
          <a:lstStyle/>
          <a:p>
            <a:r>
              <a:rPr lang="en-US" sz="2000" dirty="0" smtClean="0">
                <a:latin typeface="Times New Roman" pitchFamily="18" charset="0"/>
                <a:cs typeface="Times New Roman" pitchFamily="18" charset="0"/>
              </a:rPr>
              <a:t>View of Flinders University main campus, with central plaza and lakeside area visible.</a:t>
            </a:r>
            <a:endParaRPr lang="ru-RU" sz="2000" dirty="0">
              <a:latin typeface="Times New Roman" pitchFamily="18" charset="0"/>
              <a:cs typeface="Times New Roman" pitchFamily="18" charset="0"/>
            </a:endParaRPr>
          </a:p>
        </p:txBody>
      </p:sp>
      <p:sp>
        <p:nvSpPr>
          <p:cNvPr id="4" name="Текст 3"/>
          <p:cNvSpPr>
            <a:spLocks noGrp="1"/>
          </p:cNvSpPr>
          <p:nvPr>
            <p:ph type="body" sz="half" idx="3"/>
          </p:nvPr>
        </p:nvSpPr>
        <p:spPr>
          <a:xfrm>
            <a:off x="4572000" y="1714488"/>
            <a:ext cx="4356131" cy="783425"/>
          </a:xfrm>
        </p:spPr>
        <p:txBody>
          <a:bodyPr>
            <a:noAutofit/>
          </a:bodyPr>
          <a:lstStyle/>
          <a:p>
            <a:r>
              <a:rPr lang="en-US" sz="2000" dirty="0" smtClean="0">
                <a:latin typeface="Times New Roman" pitchFamily="18" charset="0"/>
                <a:cs typeface="Times New Roman" pitchFamily="18" charset="0"/>
              </a:rPr>
              <a:t>View of the courtyard of the Humanities building of the Flinders University.</a:t>
            </a:r>
            <a:endParaRPr lang="ru-RU" sz="2000" dirty="0">
              <a:latin typeface="Times New Roman" pitchFamily="18" charset="0"/>
              <a:cs typeface="Times New Roman" pitchFamily="18" charset="0"/>
            </a:endParaRPr>
          </a:p>
        </p:txBody>
      </p:sp>
      <p:pic>
        <p:nvPicPr>
          <p:cNvPr id="7" name="Содержимое 6" descr="798px-Flinders_from_hill.jpg"/>
          <p:cNvPicPr>
            <a:picLocks noGrp="1" noChangeAspect="1"/>
          </p:cNvPicPr>
          <p:nvPr>
            <p:ph sz="quarter" idx="2"/>
          </p:nvPr>
        </p:nvPicPr>
        <p:blipFill>
          <a:blip r:embed="rId2"/>
          <a:stretch>
            <a:fillRect/>
          </a:stretch>
        </p:blipFill>
        <p:spPr>
          <a:xfrm>
            <a:off x="0" y="2714620"/>
            <a:ext cx="4572000" cy="3437594"/>
          </a:xfrm>
        </p:spPr>
      </p:pic>
      <p:pic>
        <p:nvPicPr>
          <p:cNvPr id="8" name="Содержимое 7" descr="798px-Flinders_humanities_courtyard.jpg"/>
          <p:cNvPicPr>
            <a:picLocks noGrp="1" noChangeAspect="1"/>
          </p:cNvPicPr>
          <p:nvPr>
            <p:ph sz="quarter" idx="4"/>
          </p:nvPr>
        </p:nvPicPr>
        <p:blipFill>
          <a:blip r:embed="rId3"/>
          <a:stretch>
            <a:fillRect/>
          </a:stretch>
        </p:blipFill>
        <p:spPr>
          <a:xfrm>
            <a:off x="4583398" y="2714620"/>
            <a:ext cx="4560602" cy="3429024"/>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428604"/>
            <a:ext cx="8786874" cy="1081838"/>
          </a:xfrm>
        </p:spPr>
        <p:txBody>
          <a:bodyPr>
            <a:normAutofit/>
          </a:bodyPr>
          <a:lstStyle/>
          <a:p>
            <a:r>
              <a:rPr lang="en-US" sz="4000" b="1" dirty="0" smtClean="0">
                <a:cs typeface="Times New Roman" pitchFamily="18" charset="0"/>
              </a:rPr>
              <a:t>The University of South Australia (</a:t>
            </a:r>
            <a:r>
              <a:rPr lang="en-US" sz="4000" b="1" dirty="0" err="1" smtClean="0">
                <a:cs typeface="Times New Roman" pitchFamily="18" charset="0"/>
              </a:rPr>
              <a:t>UniSA</a:t>
            </a:r>
            <a:r>
              <a:rPr lang="en-US" sz="4000" b="1" dirty="0" smtClean="0">
                <a:cs typeface="Times New Roman" pitchFamily="18" charset="0"/>
              </a:rPr>
              <a:t>)</a:t>
            </a:r>
            <a:endParaRPr lang="ru-RU" sz="4000" b="1" dirty="0">
              <a:cs typeface="Times New Roman" pitchFamily="18" charset="0"/>
            </a:endParaRPr>
          </a:p>
        </p:txBody>
      </p:sp>
      <p:sp>
        <p:nvSpPr>
          <p:cNvPr id="3" name="Текст 2"/>
          <p:cNvSpPr>
            <a:spLocks noGrp="1"/>
          </p:cNvSpPr>
          <p:nvPr>
            <p:ph type="body" idx="1"/>
          </p:nvPr>
        </p:nvSpPr>
        <p:spPr>
          <a:xfrm>
            <a:off x="214282" y="5929330"/>
            <a:ext cx="4040188" cy="659352"/>
          </a:xfrm>
        </p:spPr>
        <p:txBody>
          <a:bodyPr/>
          <a:lstStyle/>
          <a:p>
            <a:r>
              <a:rPr lang="en-US" dirty="0" err="1" smtClean="0"/>
              <a:t>UniSA</a:t>
            </a:r>
            <a:r>
              <a:rPr lang="en-US" dirty="0" smtClean="0"/>
              <a:t> Magill Campus</a:t>
            </a:r>
            <a:endParaRPr lang="ru-RU" dirty="0"/>
          </a:p>
        </p:txBody>
      </p:sp>
      <p:sp>
        <p:nvSpPr>
          <p:cNvPr id="4" name="Текст 3"/>
          <p:cNvSpPr>
            <a:spLocks noGrp="1"/>
          </p:cNvSpPr>
          <p:nvPr>
            <p:ph type="body" sz="half" idx="3"/>
          </p:nvPr>
        </p:nvSpPr>
        <p:spPr>
          <a:xfrm>
            <a:off x="4786314" y="5929330"/>
            <a:ext cx="4041775" cy="654843"/>
          </a:xfrm>
        </p:spPr>
        <p:txBody>
          <a:bodyPr>
            <a:normAutofit fontScale="92500" lnSpcReduction="10000"/>
          </a:bodyPr>
          <a:lstStyle/>
          <a:p>
            <a:r>
              <a:rPr lang="en-US" dirty="0" err="1" smtClean="0"/>
              <a:t>UniSA</a:t>
            </a:r>
            <a:r>
              <a:rPr lang="en-US" dirty="0" smtClean="0"/>
              <a:t> City East Campus, </a:t>
            </a:r>
            <a:r>
              <a:rPr lang="en-US" dirty="0" err="1" smtClean="0"/>
              <a:t>Brookman</a:t>
            </a:r>
            <a:r>
              <a:rPr lang="en-US" dirty="0" smtClean="0"/>
              <a:t> Building</a:t>
            </a:r>
            <a:endParaRPr lang="ru-RU" dirty="0"/>
          </a:p>
        </p:txBody>
      </p:sp>
      <p:pic>
        <p:nvPicPr>
          <p:cNvPr id="7" name="Содержимое 6" descr="Unisa_magill.jpg"/>
          <p:cNvPicPr>
            <a:picLocks noGrp="1" noChangeAspect="1"/>
          </p:cNvPicPr>
          <p:nvPr>
            <p:ph sz="quarter" idx="2"/>
          </p:nvPr>
        </p:nvPicPr>
        <p:blipFill>
          <a:blip r:embed="rId2"/>
          <a:stretch>
            <a:fillRect/>
          </a:stretch>
        </p:blipFill>
        <p:spPr>
          <a:xfrm>
            <a:off x="0" y="2143116"/>
            <a:ext cx="4643438" cy="3595497"/>
          </a:xfrm>
        </p:spPr>
      </p:pic>
      <p:pic>
        <p:nvPicPr>
          <p:cNvPr id="8" name="Содержимое 7" descr="800px-UniSA_City_East_Campus.jpg"/>
          <p:cNvPicPr>
            <a:picLocks noGrp="1" noChangeAspect="1"/>
          </p:cNvPicPr>
          <p:nvPr>
            <p:ph sz="quarter" idx="4"/>
          </p:nvPr>
        </p:nvPicPr>
        <p:blipFill>
          <a:blip r:embed="rId3"/>
          <a:stretch>
            <a:fillRect/>
          </a:stretch>
        </p:blipFill>
        <p:spPr>
          <a:xfrm>
            <a:off x="4643439" y="2143116"/>
            <a:ext cx="4500562" cy="3602835"/>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2910" y="500042"/>
            <a:ext cx="8172480" cy="890608"/>
          </a:xfrm>
        </p:spPr>
        <p:txBody>
          <a:bodyPr/>
          <a:lstStyle/>
          <a:p>
            <a:r>
              <a:rPr lang="ru-RU" sz="4500" b="1" dirty="0" smtClean="0"/>
              <a:t>Carnegie Mellon University</a:t>
            </a:r>
            <a:endParaRPr lang="ru-RU" sz="4500" b="1" dirty="0"/>
          </a:p>
        </p:txBody>
      </p:sp>
      <p:sp>
        <p:nvSpPr>
          <p:cNvPr id="8" name="Текст 7"/>
          <p:cNvSpPr>
            <a:spLocks noGrp="1"/>
          </p:cNvSpPr>
          <p:nvPr>
            <p:ph type="body" idx="2"/>
          </p:nvPr>
        </p:nvSpPr>
        <p:spPr>
          <a:xfrm>
            <a:off x="7072330" y="2214554"/>
            <a:ext cx="2071670" cy="2071702"/>
          </a:xfrm>
        </p:spPr>
        <p:txBody>
          <a:bodyPr>
            <a:normAutofit/>
          </a:bodyPr>
          <a:lstStyle/>
          <a:p>
            <a:r>
              <a:rPr lang="en-US" sz="1800" i="1" dirty="0" smtClean="0"/>
              <a:t>Victoria Square, Adelaide </a:t>
            </a:r>
          </a:p>
          <a:p>
            <a:endParaRPr lang="ru-RU" sz="1800" dirty="0" smtClean="0"/>
          </a:p>
          <a:p>
            <a:r>
              <a:rPr lang="en-US" sz="1800" i="1" dirty="0" smtClean="0"/>
              <a:t>Motto:  </a:t>
            </a:r>
            <a:r>
              <a:rPr lang="en-US" sz="1800" b="1" i="1" dirty="0" smtClean="0"/>
              <a:t>"My heart is in the work"</a:t>
            </a:r>
            <a:r>
              <a:rPr lang="en-US" sz="1800" i="1" dirty="0" smtClean="0"/>
              <a:t> </a:t>
            </a:r>
          </a:p>
          <a:p>
            <a:r>
              <a:rPr lang="en-US" sz="1800" i="1" dirty="0" smtClean="0"/>
              <a:t>(Andrew Carnegie)</a:t>
            </a:r>
            <a:endParaRPr lang="ru-RU" sz="1800" dirty="0"/>
          </a:p>
        </p:txBody>
      </p:sp>
      <p:pic>
        <p:nvPicPr>
          <p:cNvPr id="9" name="Содержимое 8" descr="800px-VictoriaSquare_North (1).JPG"/>
          <p:cNvPicPr>
            <a:picLocks noGrp="1" noChangeAspect="1"/>
          </p:cNvPicPr>
          <p:nvPr>
            <p:ph sz="half" idx="1"/>
          </p:nvPr>
        </p:nvPicPr>
        <p:blipFill>
          <a:blip r:embed="rId2"/>
          <a:stretch>
            <a:fillRect/>
          </a:stretch>
        </p:blipFill>
        <p:spPr>
          <a:xfrm>
            <a:off x="214282" y="1500174"/>
            <a:ext cx="6786610" cy="5089958"/>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642918"/>
            <a:ext cx="8472518" cy="989856"/>
          </a:xfrm>
        </p:spPr>
        <p:txBody>
          <a:bodyPr>
            <a:normAutofit/>
          </a:bodyPr>
          <a:lstStyle/>
          <a:p>
            <a:r>
              <a:rPr lang="en-US" sz="6000" b="1" dirty="0" smtClean="0"/>
              <a:t>University College London</a:t>
            </a:r>
            <a:endParaRPr lang="ru-RU" sz="6000" dirty="0"/>
          </a:p>
        </p:txBody>
      </p:sp>
      <p:sp>
        <p:nvSpPr>
          <p:cNvPr id="6" name="Текст 5"/>
          <p:cNvSpPr>
            <a:spLocks noGrp="1"/>
          </p:cNvSpPr>
          <p:nvPr>
            <p:ph type="body" idx="1"/>
          </p:nvPr>
        </p:nvSpPr>
        <p:spPr>
          <a:xfrm>
            <a:off x="0" y="1643050"/>
            <a:ext cx="4643438" cy="928694"/>
          </a:xfrm>
        </p:spPr>
        <p:txBody>
          <a:bodyPr/>
          <a:lstStyle/>
          <a:p>
            <a:r>
              <a:rPr lang="en-US" sz="1600" b="0" dirty="0" smtClean="0"/>
              <a:t>A summertime view from the South-Western corner of the quadrangle towards the UCL main building on Gower Street</a:t>
            </a:r>
            <a:endParaRPr lang="ru-RU" sz="1600" dirty="0"/>
          </a:p>
        </p:txBody>
      </p:sp>
      <p:sp>
        <p:nvSpPr>
          <p:cNvPr id="7" name="Текст 6"/>
          <p:cNvSpPr>
            <a:spLocks noGrp="1"/>
          </p:cNvSpPr>
          <p:nvPr>
            <p:ph type="body" sz="half" idx="3"/>
          </p:nvPr>
        </p:nvSpPr>
        <p:spPr>
          <a:xfrm>
            <a:off x="4714876" y="5500702"/>
            <a:ext cx="4143404" cy="785818"/>
          </a:xfrm>
        </p:spPr>
        <p:txBody>
          <a:bodyPr>
            <a:normAutofit/>
          </a:bodyPr>
          <a:lstStyle/>
          <a:p>
            <a:r>
              <a:rPr lang="en-US" dirty="0" smtClean="0"/>
              <a:t>University College Hospital, 235 Euston Road</a:t>
            </a:r>
            <a:endParaRPr lang="ru-RU" dirty="0"/>
          </a:p>
        </p:txBody>
      </p:sp>
      <p:pic>
        <p:nvPicPr>
          <p:cNvPr id="5" name="Содержимое 4" descr="767px-University_College_London_-quadrant-11Sept2006_(1).jpg"/>
          <p:cNvPicPr>
            <a:picLocks noGrp="1" noChangeAspect="1"/>
          </p:cNvPicPr>
          <p:nvPr>
            <p:ph sz="quarter" idx="2"/>
          </p:nvPr>
        </p:nvPicPr>
        <p:blipFill>
          <a:blip r:embed="rId2"/>
          <a:stretch>
            <a:fillRect/>
          </a:stretch>
        </p:blipFill>
        <p:spPr>
          <a:xfrm>
            <a:off x="0" y="2857496"/>
            <a:ext cx="4573701" cy="3571900"/>
          </a:xfrm>
        </p:spPr>
      </p:pic>
      <p:pic>
        <p:nvPicPr>
          <p:cNvPr id="9" name="Содержимое 8" descr="800px-University_College_Hospital_-_New_Building_-_London_-_020504.jpg"/>
          <p:cNvPicPr>
            <a:picLocks noGrp="1" noChangeAspect="1"/>
          </p:cNvPicPr>
          <p:nvPr>
            <p:ph sz="quarter" idx="4"/>
          </p:nvPr>
        </p:nvPicPr>
        <p:blipFill>
          <a:blip r:embed="rId3"/>
          <a:stretch>
            <a:fillRect/>
          </a:stretch>
        </p:blipFill>
        <p:spPr>
          <a:xfrm>
            <a:off x="4572000" y="1714488"/>
            <a:ext cx="4572000" cy="35719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214282" y="500042"/>
            <a:ext cx="8715436" cy="1132732"/>
          </a:xfrm>
        </p:spPr>
        <p:txBody>
          <a:bodyPr>
            <a:normAutofit/>
          </a:bodyPr>
          <a:lstStyle/>
          <a:p>
            <a:r>
              <a:rPr lang="en-US" sz="6000" b="1" dirty="0" err="1" smtClean="0"/>
              <a:t>Cranfield</a:t>
            </a:r>
            <a:r>
              <a:rPr lang="en-US" sz="6000" b="1" dirty="0" smtClean="0"/>
              <a:t> University</a:t>
            </a:r>
            <a:endParaRPr lang="ru-RU" sz="6000" dirty="0"/>
          </a:p>
        </p:txBody>
      </p:sp>
      <p:sp>
        <p:nvSpPr>
          <p:cNvPr id="6" name="Текст 5"/>
          <p:cNvSpPr>
            <a:spLocks noGrp="1"/>
          </p:cNvSpPr>
          <p:nvPr>
            <p:ph type="body" idx="1"/>
          </p:nvPr>
        </p:nvSpPr>
        <p:spPr>
          <a:xfrm>
            <a:off x="0" y="1571612"/>
            <a:ext cx="3428992" cy="642942"/>
          </a:xfrm>
        </p:spPr>
        <p:txBody>
          <a:bodyPr/>
          <a:lstStyle/>
          <a:p>
            <a:r>
              <a:rPr lang="en-US" sz="2000" dirty="0" smtClean="0"/>
              <a:t>The new School, '</a:t>
            </a:r>
            <a:r>
              <a:rPr lang="en-US" sz="2000" dirty="0" err="1" smtClean="0"/>
              <a:t>Cranfield</a:t>
            </a:r>
            <a:r>
              <a:rPr lang="en-US" sz="2000" dirty="0" smtClean="0"/>
              <a:t> Health' interior</a:t>
            </a:r>
            <a:endParaRPr lang="ru-RU" sz="2000" dirty="0"/>
          </a:p>
        </p:txBody>
      </p:sp>
      <p:sp>
        <p:nvSpPr>
          <p:cNvPr id="8" name="Текст 7"/>
          <p:cNvSpPr>
            <a:spLocks noGrp="1"/>
          </p:cNvSpPr>
          <p:nvPr>
            <p:ph type="body" sz="half" idx="3"/>
          </p:nvPr>
        </p:nvSpPr>
        <p:spPr>
          <a:xfrm>
            <a:off x="3643306" y="1857365"/>
            <a:ext cx="5500693" cy="928693"/>
          </a:xfrm>
        </p:spPr>
        <p:txBody>
          <a:bodyPr>
            <a:normAutofit fontScale="92500" lnSpcReduction="10000"/>
          </a:bodyPr>
          <a:lstStyle/>
          <a:p>
            <a:r>
              <a:rPr lang="en-US" dirty="0" smtClean="0"/>
              <a:t>The new School, '</a:t>
            </a:r>
            <a:r>
              <a:rPr lang="en-US" dirty="0" err="1" smtClean="0"/>
              <a:t>Cranfield</a:t>
            </a:r>
            <a:r>
              <a:rPr lang="en-US" dirty="0" smtClean="0"/>
              <a:t> Health' prior to official opening, May 2008, viewed from the Library</a:t>
            </a:r>
            <a:endParaRPr lang="ru-RU" dirty="0"/>
          </a:p>
        </p:txBody>
      </p:sp>
      <p:pic>
        <p:nvPicPr>
          <p:cNvPr id="10" name="Содержимое 9" descr="450px-2008_05_28_Cranfield_Health_inside.JPG"/>
          <p:cNvPicPr>
            <a:picLocks noGrp="1" noChangeAspect="1"/>
          </p:cNvPicPr>
          <p:nvPr>
            <p:ph sz="quarter" idx="2"/>
          </p:nvPr>
        </p:nvPicPr>
        <p:blipFill>
          <a:blip r:embed="rId2"/>
          <a:stretch>
            <a:fillRect/>
          </a:stretch>
        </p:blipFill>
        <p:spPr>
          <a:xfrm>
            <a:off x="0" y="2357431"/>
            <a:ext cx="3375428" cy="4500570"/>
          </a:xfrm>
        </p:spPr>
      </p:pic>
      <p:pic>
        <p:nvPicPr>
          <p:cNvPr id="11" name="Содержимое 10" descr="800px-2008_05_28_Cranfield_Health_from_Library.jpg"/>
          <p:cNvPicPr>
            <a:picLocks noGrp="1" noChangeAspect="1"/>
          </p:cNvPicPr>
          <p:nvPr>
            <p:ph sz="quarter" idx="4"/>
          </p:nvPr>
        </p:nvPicPr>
        <p:blipFill>
          <a:blip r:embed="rId3"/>
          <a:stretch>
            <a:fillRect/>
          </a:stretch>
        </p:blipFill>
        <p:spPr>
          <a:xfrm>
            <a:off x="3643307" y="2856247"/>
            <a:ext cx="5500694" cy="4001754"/>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571480"/>
            <a:ext cx="8501122" cy="1061294"/>
          </a:xfrm>
        </p:spPr>
        <p:txBody>
          <a:bodyPr>
            <a:normAutofit/>
          </a:bodyPr>
          <a:lstStyle/>
          <a:p>
            <a:r>
              <a:rPr lang="en-US" sz="6000" b="1" dirty="0" err="1" smtClean="0"/>
              <a:t>Cranfield</a:t>
            </a:r>
            <a:r>
              <a:rPr lang="en-US" sz="6000" b="1" dirty="0" smtClean="0"/>
              <a:t> University</a:t>
            </a:r>
            <a:endParaRPr lang="ru-RU" sz="6000" dirty="0"/>
          </a:p>
        </p:txBody>
      </p:sp>
      <p:sp>
        <p:nvSpPr>
          <p:cNvPr id="3" name="Текст 2"/>
          <p:cNvSpPr>
            <a:spLocks noGrp="1"/>
          </p:cNvSpPr>
          <p:nvPr>
            <p:ph type="body" idx="1"/>
          </p:nvPr>
        </p:nvSpPr>
        <p:spPr>
          <a:xfrm>
            <a:off x="0" y="1714488"/>
            <a:ext cx="2928926" cy="1428760"/>
          </a:xfrm>
        </p:spPr>
        <p:txBody>
          <a:bodyPr/>
          <a:lstStyle/>
          <a:p>
            <a:r>
              <a:rPr lang="en-US" dirty="0" err="1" smtClean="0"/>
              <a:t>Cranfield</a:t>
            </a:r>
            <a:r>
              <a:rPr lang="en-US" dirty="0" smtClean="0"/>
              <a:t> University Library</a:t>
            </a:r>
            <a:endParaRPr lang="ru-RU" dirty="0"/>
          </a:p>
        </p:txBody>
      </p:sp>
      <p:sp>
        <p:nvSpPr>
          <p:cNvPr id="4" name="Текст 3"/>
          <p:cNvSpPr>
            <a:spLocks noGrp="1"/>
          </p:cNvSpPr>
          <p:nvPr>
            <p:ph type="body" sz="half" idx="3"/>
          </p:nvPr>
        </p:nvSpPr>
        <p:spPr>
          <a:xfrm>
            <a:off x="6143636" y="5000636"/>
            <a:ext cx="2857520" cy="1571636"/>
          </a:xfrm>
        </p:spPr>
        <p:txBody>
          <a:bodyPr>
            <a:normAutofit fontScale="92500"/>
          </a:bodyPr>
          <a:lstStyle/>
          <a:p>
            <a:r>
              <a:rPr lang="en-US" dirty="0" smtClean="0"/>
              <a:t>C4D Building, the Centre for Creative Competitive Design, opened 2010</a:t>
            </a:r>
            <a:endParaRPr lang="ru-RU" dirty="0"/>
          </a:p>
        </p:txBody>
      </p:sp>
      <p:pic>
        <p:nvPicPr>
          <p:cNvPr id="7" name="Содержимое 6" descr="800px-Cranfield_University_C4D_building.jpg"/>
          <p:cNvPicPr>
            <a:picLocks noGrp="1" noChangeAspect="1"/>
          </p:cNvPicPr>
          <p:nvPr>
            <p:ph sz="quarter" idx="2"/>
          </p:nvPr>
        </p:nvPicPr>
        <p:blipFill>
          <a:blip r:embed="rId2"/>
          <a:stretch>
            <a:fillRect/>
          </a:stretch>
        </p:blipFill>
        <p:spPr>
          <a:xfrm>
            <a:off x="-1" y="3487930"/>
            <a:ext cx="6072199" cy="3370070"/>
          </a:xfrm>
        </p:spPr>
      </p:pic>
      <p:pic>
        <p:nvPicPr>
          <p:cNvPr id="8" name="Содержимое 7" descr="800px-Cranfield_University_Library.jpg"/>
          <p:cNvPicPr>
            <a:picLocks noGrp="1" noChangeAspect="1"/>
          </p:cNvPicPr>
          <p:nvPr>
            <p:ph sz="quarter" idx="4"/>
          </p:nvPr>
        </p:nvPicPr>
        <p:blipFill>
          <a:blip r:embed="rId3"/>
          <a:stretch>
            <a:fillRect/>
          </a:stretch>
        </p:blipFill>
        <p:spPr>
          <a:xfrm>
            <a:off x="3071802" y="1714488"/>
            <a:ext cx="6072198" cy="306646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2857488" y="1000108"/>
            <a:ext cx="6000792" cy="571504"/>
          </a:xfrm>
        </p:spPr>
        <p:txBody>
          <a:bodyPr/>
          <a:lstStyle/>
          <a:p>
            <a:r>
              <a:rPr lang="en-US" b="1" dirty="0" smtClean="0"/>
              <a:t>Tea Tree Gully TAFE campus</a:t>
            </a:r>
            <a:endParaRPr lang="ru-RU" b="1" dirty="0"/>
          </a:p>
        </p:txBody>
      </p:sp>
      <p:sp>
        <p:nvSpPr>
          <p:cNvPr id="9" name="Текст 8"/>
          <p:cNvSpPr>
            <a:spLocks noGrp="1"/>
          </p:cNvSpPr>
          <p:nvPr>
            <p:ph type="body" idx="2"/>
          </p:nvPr>
        </p:nvSpPr>
        <p:spPr>
          <a:xfrm>
            <a:off x="0" y="1928802"/>
            <a:ext cx="2571736" cy="4786346"/>
          </a:xfrm>
        </p:spPr>
        <p:txBody>
          <a:bodyPr/>
          <a:lstStyle/>
          <a:p>
            <a:r>
              <a:rPr lang="en-US" dirty="0" smtClean="0"/>
              <a:t> </a:t>
            </a:r>
            <a:endParaRPr lang="ru-RU" dirty="0" smtClean="0"/>
          </a:p>
          <a:p>
            <a:r>
              <a:rPr lang="en-US" sz="2400" dirty="0" smtClean="0"/>
              <a:t>Tertiary vocational education is provided by </a:t>
            </a:r>
            <a:r>
              <a:rPr lang="en-US" sz="2400" b="1" dirty="0" smtClean="0"/>
              <a:t>TAFE </a:t>
            </a:r>
            <a:r>
              <a:rPr lang="en-US" sz="2400" dirty="0" smtClean="0"/>
              <a:t>South Australia colleges throughout the state.</a:t>
            </a:r>
            <a:endParaRPr lang="ru-RU" sz="2400" dirty="0" smtClean="0"/>
          </a:p>
          <a:p>
            <a:endParaRPr lang="ru-RU" dirty="0"/>
          </a:p>
        </p:txBody>
      </p:sp>
      <p:pic>
        <p:nvPicPr>
          <p:cNvPr id="10" name="Содержимое 9" descr="TAFE_SA_Tea_Tree_Gully.jpg"/>
          <p:cNvPicPr>
            <a:picLocks noGrp="1" noChangeAspect="1"/>
          </p:cNvPicPr>
          <p:nvPr>
            <p:ph sz="half" idx="1"/>
          </p:nvPr>
        </p:nvPicPr>
        <p:blipFill>
          <a:blip r:embed="rId2"/>
          <a:stretch>
            <a:fillRect/>
          </a:stretch>
        </p:blipFill>
        <p:spPr>
          <a:xfrm>
            <a:off x="2631809" y="1714488"/>
            <a:ext cx="6512191" cy="4766228"/>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6858016" y="1357298"/>
            <a:ext cx="2143140" cy="4857784"/>
          </a:xfrm>
        </p:spPr>
        <p:txBody>
          <a:bodyPr>
            <a:noAutofit/>
          </a:bodyPr>
          <a:lstStyle/>
          <a:p>
            <a:pPr algn="just"/>
            <a:r>
              <a:rPr lang="en-US" sz="800" dirty="0" smtClean="0"/>
              <a:t> </a:t>
            </a:r>
            <a:r>
              <a:rPr lang="en-US" sz="1400" b="1" dirty="0" smtClean="0">
                <a:latin typeface="Times New Roman" pitchFamily="18" charset="0"/>
                <a:cs typeface="Times New Roman" pitchFamily="18" charset="0"/>
              </a:rPr>
              <a:t>South Australia</a:t>
            </a:r>
            <a:r>
              <a:rPr lang="en-US" sz="1400" dirty="0" smtClean="0">
                <a:latin typeface="Times New Roman" pitchFamily="18" charset="0"/>
                <a:cs typeface="Times New Roman" pitchFamily="18" charset="0"/>
              </a:rPr>
              <a:t> (</a:t>
            </a:r>
            <a:r>
              <a:rPr lang="en-US" sz="1400" b="1" dirty="0" smtClean="0">
                <a:latin typeface="Times New Roman" pitchFamily="18" charset="0"/>
                <a:cs typeface="Times New Roman" pitchFamily="18" charset="0"/>
              </a:rPr>
              <a:t>SA</a:t>
            </a:r>
            <a:r>
              <a:rPr lang="en-US" sz="1400" dirty="0" smtClean="0">
                <a:latin typeface="Times New Roman" pitchFamily="18" charset="0"/>
                <a:cs typeface="Times New Roman" pitchFamily="18" charset="0"/>
              </a:rPr>
              <a:t>)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is a state of Australia in the southern central part of the country. It covers some of the most arid parts of the continent; </a:t>
            </a:r>
            <a:br>
              <a:rPr lang="en-US" sz="1400" dirty="0" smtClean="0">
                <a:latin typeface="Times New Roman" pitchFamily="18" charset="0"/>
                <a:cs typeface="Times New Roman" pitchFamily="18" charset="0"/>
              </a:rPr>
            </a:br>
            <a:r>
              <a:rPr lang="ru-RU" sz="1400" dirty="0" smtClean="0">
                <a:latin typeface="Times New Roman" pitchFamily="18" charset="0"/>
                <a:cs typeface="Times New Roman" pitchFamily="18" charset="0"/>
              </a:rPr>
              <a:t/>
            </a:r>
            <a:br>
              <a:rPr lang="ru-RU"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it is the fourth largest of Australia's six states and two territories.</a:t>
            </a:r>
            <a:br>
              <a:rPr lang="en-US" sz="1400" dirty="0" smtClean="0">
                <a:latin typeface="Times New Roman" pitchFamily="18" charset="0"/>
                <a:cs typeface="Times New Roman" pitchFamily="18" charset="0"/>
              </a:rPr>
            </a:br>
            <a:r>
              <a:rPr lang="ru-RU" sz="1400" dirty="0" smtClean="0">
                <a:latin typeface="Times New Roman" pitchFamily="18" charset="0"/>
                <a:cs typeface="Times New Roman" pitchFamily="18" charset="0"/>
              </a:rPr>
              <a:t/>
            </a:r>
            <a:br>
              <a:rPr lang="ru-RU"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South Australia is bordered to the west by Western Australia, to the north by the Northern Territory, to the north-east by Queensland, to the east by New South Wales, to the south-east by Victoria, and to the south by the Great Australian Bight and the Indian Ocean.</a:t>
            </a:r>
            <a:r>
              <a:rPr lang="ru-RU" sz="800" dirty="0" smtClean="0"/>
              <a:t/>
            </a:r>
            <a:br>
              <a:rPr lang="ru-RU" sz="800" dirty="0" smtClean="0"/>
            </a:br>
            <a:endParaRPr lang="uk-UA" sz="800" dirty="0"/>
          </a:p>
        </p:txBody>
      </p:sp>
      <p:pic>
        <p:nvPicPr>
          <p:cNvPr id="4" name="Рисунок 3" descr="667px-Tigris-Australia_location_South_Australia.svg.png"/>
          <p:cNvPicPr>
            <a:picLocks noChangeAspect="1"/>
          </p:cNvPicPr>
          <p:nvPr/>
        </p:nvPicPr>
        <p:blipFill>
          <a:blip r:embed="rId2"/>
          <a:srcRect l="2083" t="4815" b="2321"/>
          <a:stretch>
            <a:fillRect/>
          </a:stretch>
        </p:blipFill>
        <p:spPr>
          <a:xfrm>
            <a:off x="-1" y="1082189"/>
            <a:ext cx="6786579" cy="5775811"/>
          </a:xfrm>
          <a:prstGeom prst="rect">
            <a:avLst/>
          </a:prstGeom>
        </p:spPr>
      </p:pic>
      <p:sp>
        <p:nvSpPr>
          <p:cNvPr id="5" name="Содержимое 4"/>
          <p:cNvSpPr>
            <a:spLocks noGrp="1"/>
          </p:cNvSpPr>
          <p:nvPr>
            <p:ph idx="1"/>
          </p:nvPr>
        </p:nvSpPr>
        <p:spPr>
          <a:xfrm>
            <a:off x="2143108" y="642918"/>
            <a:ext cx="1614470" cy="109518"/>
          </a:xfrm>
        </p:spPr>
        <p:txBody>
          <a:bodyPr>
            <a:normAutofit fontScale="25000" lnSpcReduction="20000"/>
          </a:bodyPr>
          <a:lstStyle/>
          <a:p>
            <a:pPr>
              <a:buNone/>
            </a:pPr>
            <a:r>
              <a:rPr lang="en-US" dirty="0" smtClean="0"/>
              <a:t> </a:t>
            </a:r>
          </a:p>
          <a:p>
            <a:pPr>
              <a:buNone/>
            </a:pPr>
            <a:endParaRPr lang="ru-R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1142984"/>
            <a:ext cx="7772400" cy="1362456"/>
          </a:xfrm>
        </p:spPr>
        <p:txBody>
          <a:bodyPr/>
          <a:lstStyle/>
          <a:p>
            <a:pPr algn="ctr"/>
            <a:r>
              <a:rPr smtClean="0"/>
              <a:t>Sports </a:t>
            </a:r>
            <a:r>
              <a:rPr lang="ru-RU" dirty="0" smtClean="0"/>
              <a:t/>
            </a:r>
            <a:br>
              <a:rPr lang="ru-RU" dirty="0" smtClean="0"/>
            </a:br>
            <a:endParaRPr lang="ru-RU" dirty="0"/>
          </a:p>
        </p:txBody>
      </p:sp>
      <p:sp>
        <p:nvSpPr>
          <p:cNvPr id="3" name="Текст 2"/>
          <p:cNvSpPr>
            <a:spLocks noGrp="1"/>
          </p:cNvSpPr>
          <p:nvPr>
            <p:ph type="body" idx="1"/>
          </p:nvPr>
        </p:nvSpPr>
        <p:spPr>
          <a:xfrm>
            <a:off x="285720" y="2704664"/>
            <a:ext cx="8501122" cy="3510418"/>
          </a:xfrm>
        </p:spPr>
        <p:txBody>
          <a:bodyPr>
            <a:normAutofit fontScale="92500" lnSpcReduction="10000"/>
          </a:bodyPr>
          <a:lstStyle/>
          <a:p>
            <a:r>
              <a:rPr lang="en-US" dirty="0" smtClean="0"/>
              <a:t>Australian rules football  is the most popular spectator sport in South Australia, with South Australians having the highest attendance rate in Australia.</a:t>
            </a:r>
          </a:p>
          <a:p>
            <a:r>
              <a:rPr lang="en-US" dirty="0" smtClean="0"/>
              <a:t>Cricket is the most popular summer sport in South Australia and attracts big crowds. </a:t>
            </a:r>
          </a:p>
          <a:p>
            <a:r>
              <a:rPr lang="en-US" dirty="0" smtClean="0"/>
              <a:t>South Australia's Association Football (soccer) team in the A-League is Adelaide United F.C.  The club's home ground is </a:t>
            </a:r>
            <a:r>
              <a:rPr lang="en-US" dirty="0" err="1" smtClean="0"/>
              <a:t>Hindmarsh</a:t>
            </a:r>
            <a:r>
              <a:rPr lang="en-US" dirty="0" smtClean="0"/>
              <a:t> Stadium</a:t>
            </a:r>
            <a:r>
              <a:rPr lang="ru-RU" dirty="0" smtClean="0"/>
              <a:t>.</a:t>
            </a:r>
            <a:endParaRPr lang="en-US" dirty="0" smtClean="0"/>
          </a:p>
          <a:p>
            <a:r>
              <a:rPr lang="en-US" dirty="0" smtClean="0"/>
              <a:t>Fifty-nine percent of South Australian children take part in </a:t>
            </a:r>
            <a:r>
              <a:rPr lang="en-US" dirty="0" err="1" smtClean="0"/>
              <a:t>organised</a:t>
            </a:r>
            <a:r>
              <a:rPr lang="en-US" dirty="0" smtClean="0"/>
              <a:t> sports. For boys, soccer has the highest participation rate (22%), followed by swimming (16%). For girls netball is most popular (18%), also followed by swimming (16%).</a:t>
            </a:r>
            <a:endParaRPr lang="ru-RU" dirty="0" smtClean="0"/>
          </a:p>
          <a:p>
            <a:endParaRPr lang="ru-RU" dirty="0" smtClean="0"/>
          </a:p>
          <a:p>
            <a:endParaRPr lang="en-US" dirty="0" smtClean="0"/>
          </a:p>
          <a:p>
            <a:endParaRPr lang="ru-RU" dirty="0" smtClean="0"/>
          </a:p>
          <a:p>
            <a:endParaRPr lang="ru-R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44" y="2571744"/>
            <a:ext cx="2714644" cy="928694"/>
          </a:xfrm>
        </p:spPr>
        <p:txBody>
          <a:bodyPr>
            <a:noAutofit/>
          </a:bodyPr>
          <a:lstStyle/>
          <a:p>
            <a:r>
              <a:rPr lang="en-US" sz="2400" b="1" dirty="0" smtClean="0">
                <a:latin typeface="+mn-lt"/>
                <a:cs typeface="Times New Roman" pitchFamily="18" charset="0"/>
              </a:rPr>
              <a:t>Typical Australian rules football playing field.</a:t>
            </a:r>
            <a:endParaRPr lang="ru-RU" sz="2400" b="1" dirty="0">
              <a:latin typeface="+mn-lt"/>
              <a:cs typeface="Times New Roman" pitchFamily="18" charset="0"/>
            </a:endParaRPr>
          </a:p>
        </p:txBody>
      </p:sp>
      <p:sp>
        <p:nvSpPr>
          <p:cNvPr id="3" name="Текст 2"/>
          <p:cNvSpPr>
            <a:spLocks noGrp="1"/>
          </p:cNvSpPr>
          <p:nvPr>
            <p:ph type="body" idx="1"/>
          </p:nvPr>
        </p:nvSpPr>
        <p:spPr>
          <a:xfrm>
            <a:off x="3286116" y="2857496"/>
            <a:ext cx="2357454" cy="1143008"/>
          </a:xfrm>
        </p:spPr>
        <p:txBody>
          <a:bodyPr/>
          <a:lstStyle/>
          <a:p>
            <a:r>
              <a:rPr lang="en-US" dirty="0" smtClean="0"/>
              <a:t>West End Redbacks</a:t>
            </a:r>
            <a:endParaRPr lang="ru-RU" dirty="0"/>
          </a:p>
        </p:txBody>
      </p:sp>
      <p:sp>
        <p:nvSpPr>
          <p:cNvPr id="4" name="Текст 3"/>
          <p:cNvSpPr>
            <a:spLocks noGrp="1"/>
          </p:cNvSpPr>
          <p:nvPr>
            <p:ph type="body" sz="half" idx="3"/>
          </p:nvPr>
        </p:nvSpPr>
        <p:spPr>
          <a:xfrm>
            <a:off x="1000100" y="1000108"/>
            <a:ext cx="4786346" cy="1214446"/>
          </a:xfrm>
        </p:spPr>
        <p:txBody>
          <a:bodyPr>
            <a:normAutofit fontScale="92500"/>
          </a:bodyPr>
          <a:lstStyle/>
          <a:p>
            <a:r>
              <a:rPr lang="en-US" dirty="0" smtClean="0"/>
              <a:t>Precise field and goal kicking using the oval shaped ball is the most important skill in Australian rules.</a:t>
            </a:r>
            <a:endParaRPr lang="ru-RU" dirty="0" smtClean="0"/>
          </a:p>
          <a:p>
            <a:endParaRPr lang="ru-RU" dirty="0"/>
          </a:p>
        </p:txBody>
      </p:sp>
      <p:pic>
        <p:nvPicPr>
          <p:cNvPr id="7" name="Содержимое 6" descr="SA_Redbacks_logo.png"/>
          <p:cNvPicPr>
            <a:picLocks noGrp="1" noChangeAspect="1"/>
          </p:cNvPicPr>
          <p:nvPr>
            <p:ph sz="quarter" idx="2"/>
          </p:nvPr>
        </p:nvPicPr>
        <p:blipFill>
          <a:blip r:embed="rId2"/>
          <a:stretch>
            <a:fillRect/>
          </a:stretch>
        </p:blipFill>
        <p:spPr>
          <a:xfrm>
            <a:off x="3786182" y="4143380"/>
            <a:ext cx="1571636" cy="2485431"/>
          </a:xfrm>
        </p:spPr>
      </p:pic>
      <p:pic>
        <p:nvPicPr>
          <p:cNvPr id="8" name="Содержимое 7" descr="MalawiFijiNetball.jpg"/>
          <p:cNvPicPr>
            <a:picLocks noGrp="1" noChangeAspect="1"/>
          </p:cNvPicPr>
          <p:nvPr>
            <p:ph sz="quarter" idx="4"/>
          </p:nvPr>
        </p:nvPicPr>
        <p:blipFill>
          <a:blip r:embed="rId3"/>
          <a:stretch>
            <a:fillRect/>
          </a:stretch>
        </p:blipFill>
        <p:spPr>
          <a:xfrm>
            <a:off x="5795478" y="920903"/>
            <a:ext cx="3348522" cy="5937097"/>
          </a:xfrm>
        </p:spPr>
      </p:pic>
      <p:pic>
        <p:nvPicPr>
          <p:cNvPr id="9" name="Рисунок 8" descr="563px-AFL_stadium.svg.png"/>
          <p:cNvPicPr>
            <a:picLocks noChangeAspect="1"/>
          </p:cNvPicPr>
          <p:nvPr/>
        </p:nvPicPr>
        <p:blipFill>
          <a:blip r:embed="rId4"/>
          <a:stretch>
            <a:fillRect/>
          </a:stretch>
        </p:blipFill>
        <p:spPr>
          <a:xfrm>
            <a:off x="214282" y="3571876"/>
            <a:ext cx="2922985" cy="311508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85984" y="714356"/>
            <a:ext cx="3900486" cy="1010400"/>
          </a:xfrm>
        </p:spPr>
        <p:txBody>
          <a:bodyPr>
            <a:normAutofit/>
          </a:bodyPr>
          <a:lstStyle/>
          <a:p>
            <a:r>
              <a:rPr lang="en-US" sz="2400" b="1" dirty="0" smtClean="0">
                <a:latin typeface="+mn-lt"/>
              </a:rPr>
              <a:t>Adelaide 36ers NBL Championship banners</a:t>
            </a:r>
            <a:endParaRPr lang="ru-RU" sz="2400" b="1" dirty="0">
              <a:latin typeface="+mn-lt"/>
            </a:endParaRPr>
          </a:p>
        </p:txBody>
      </p:sp>
      <p:sp>
        <p:nvSpPr>
          <p:cNvPr id="3" name="Текст 2"/>
          <p:cNvSpPr>
            <a:spLocks noGrp="1"/>
          </p:cNvSpPr>
          <p:nvPr>
            <p:ph type="body" idx="1"/>
          </p:nvPr>
        </p:nvSpPr>
        <p:spPr>
          <a:xfrm>
            <a:off x="500034" y="3714752"/>
            <a:ext cx="8072494" cy="787934"/>
          </a:xfrm>
        </p:spPr>
        <p:txBody>
          <a:bodyPr/>
          <a:lstStyle/>
          <a:p>
            <a:r>
              <a:rPr lang="en-US" sz="2800" dirty="0" smtClean="0"/>
              <a:t>Panorama View of </a:t>
            </a:r>
            <a:r>
              <a:rPr lang="en-US" sz="2800" dirty="0" err="1" smtClean="0"/>
              <a:t>Hindmarsh</a:t>
            </a:r>
            <a:r>
              <a:rPr lang="en-US" sz="2800" dirty="0" smtClean="0"/>
              <a:t> Stadium</a:t>
            </a:r>
            <a:endParaRPr lang="ru-RU" sz="2800" dirty="0"/>
          </a:p>
        </p:txBody>
      </p:sp>
      <p:sp>
        <p:nvSpPr>
          <p:cNvPr id="4" name="Текст 3"/>
          <p:cNvSpPr>
            <a:spLocks noGrp="1"/>
          </p:cNvSpPr>
          <p:nvPr>
            <p:ph type="body" sz="half" idx="3"/>
          </p:nvPr>
        </p:nvSpPr>
        <p:spPr>
          <a:xfrm>
            <a:off x="3000365" y="2000240"/>
            <a:ext cx="1928825" cy="1643074"/>
          </a:xfrm>
        </p:spPr>
        <p:txBody>
          <a:bodyPr>
            <a:normAutofit/>
          </a:bodyPr>
          <a:lstStyle/>
          <a:p>
            <a:r>
              <a:rPr lang="en-US" dirty="0" smtClean="0"/>
              <a:t> The Brett Maher Court</a:t>
            </a:r>
            <a:endParaRPr lang="ru-RU" dirty="0" smtClean="0"/>
          </a:p>
        </p:txBody>
      </p:sp>
      <p:pic>
        <p:nvPicPr>
          <p:cNvPr id="7" name="Содержимое 6" descr="900px-Adl_utd_stadium.jpg"/>
          <p:cNvPicPr>
            <a:picLocks noGrp="1" noChangeAspect="1"/>
          </p:cNvPicPr>
          <p:nvPr>
            <p:ph sz="quarter" idx="2"/>
          </p:nvPr>
        </p:nvPicPr>
        <p:blipFill>
          <a:blip r:embed="rId2"/>
          <a:stretch>
            <a:fillRect/>
          </a:stretch>
        </p:blipFill>
        <p:spPr>
          <a:xfrm>
            <a:off x="0" y="4429133"/>
            <a:ext cx="9146368" cy="2428868"/>
          </a:xfrm>
        </p:spPr>
      </p:pic>
      <p:pic>
        <p:nvPicPr>
          <p:cNvPr id="8" name="Содержимое 7" descr="800px-Brett_Maher_Court_023.jpg"/>
          <p:cNvPicPr>
            <a:picLocks noGrp="1" noChangeAspect="1"/>
          </p:cNvPicPr>
          <p:nvPr>
            <p:ph sz="quarter" idx="4"/>
          </p:nvPr>
        </p:nvPicPr>
        <p:blipFill>
          <a:blip r:embed="rId3"/>
          <a:stretch>
            <a:fillRect/>
          </a:stretch>
        </p:blipFill>
        <p:spPr>
          <a:xfrm>
            <a:off x="0" y="1750231"/>
            <a:ext cx="2928926" cy="2196695"/>
          </a:xfrm>
        </p:spPr>
      </p:pic>
      <p:pic>
        <p:nvPicPr>
          <p:cNvPr id="9" name="Рисунок 8" descr="Adelaide_36ers_NBL_Championship_banners.jpg"/>
          <p:cNvPicPr>
            <a:picLocks noChangeAspect="1"/>
          </p:cNvPicPr>
          <p:nvPr/>
        </p:nvPicPr>
        <p:blipFill>
          <a:blip r:embed="rId4"/>
          <a:stretch>
            <a:fillRect/>
          </a:stretch>
        </p:blipFill>
        <p:spPr>
          <a:xfrm>
            <a:off x="5714999" y="785794"/>
            <a:ext cx="3238522" cy="242889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2143116"/>
            <a:ext cx="7772400" cy="1362456"/>
          </a:xfrm>
        </p:spPr>
        <p:txBody>
          <a:bodyPr/>
          <a:lstStyle/>
          <a:p>
            <a:pPr algn="ctr"/>
            <a:r>
              <a:rPr sz="6600" smtClean="0"/>
              <a:t>The most interesting about </a:t>
            </a:r>
            <a:r>
              <a:rPr sz="6600" smtClean="0"/>
              <a:t>South Australia</a:t>
            </a:r>
            <a:endParaRPr lang="ru-RU" sz="6600" dirty="0"/>
          </a:p>
        </p:txBody>
      </p:sp>
      <p:sp>
        <p:nvSpPr>
          <p:cNvPr id="3" name="Текст 2"/>
          <p:cNvSpPr>
            <a:spLocks noGrp="1"/>
          </p:cNvSpPr>
          <p:nvPr>
            <p:ph type="body" idx="1"/>
          </p:nvPr>
        </p:nvSpPr>
        <p:spPr/>
        <p:txBody>
          <a:bodyPr/>
          <a:lstStyle/>
          <a:p>
            <a:r>
              <a:rPr lang="en-US" dirty="0" smtClean="0"/>
              <a:t>  </a:t>
            </a:r>
          </a:p>
          <a:p>
            <a:endParaRPr lang="ru-RU"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57200" y="1500174"/>
            <a:ext cx="1900222" cy="346914"/>
          </a:xfrm>
        </p:spPr>
        <p:txBody>
          <a:bodyPr>
            <a:normAutofit fontScale="90000"/>
          </a:bodyPr>
          <a:lstStyle/>
          <a:p>
            <a:r>
              <a:rPr lang="en-US" dirty="0" smtClean="0"/>
              <a:t>  </a:t>
            </a:r>
            <a:br>
              <a:rPr lang="en-US" dirty="0" smtClean="0"/>
            </a:br>
            <a:endParaRPr lang="ru-RU" dirty="0"/>
          </a:p>
        </p:txBody>
      </p:sp>
      <p:sp>
        <p:nvSpPr>
          <p:cNvPr id="5" name="Текст 4"/>
          <p:cNvSpPr>
            <a:spLocks noGrp="1"/>
          </p:cNvSpPr>
          <p:nvPr>
            <p:ph type="body" idx="1"/>
          </p:nvPr>
        </p:nvSpPr>
        <p:spPr>
          <a:xfrm>
            <a:off x="4143372" y="6072206"/>
            <a:ext cx="5000628" cy="571504"/>
          </a:xfrm>
        </p:spPr>
        <p:txBody>
          <a:bodyPr/>
          <a:lstStyle/>
          <a:p>
            <a:r>
              <a:rPr lang="en-US" i="1" dirty="0" smtClean="0"/>
              <a:t>Looking out over the Mount Lofty Botanic Gardens lower lake</a:t>
            </a:r>
            <a:endParaRPr lang="ru-RU" dirty="0" smtClean="0"/>
          </a:p>
          <a:p>
            <a:endParaRPr lang="ru-RU" dirty="0"/>
          </a:p>
        </p:txBody>
      </p:sp>
      <p:sp>
        <p:nvSpPr>
          <p:cNvPr id="7" name="Текст 6"/>
          <p:cNvSpPr>
            <a:spLocks noGrp="1"/>
          </p:cNvSpPr>
          <p:nvPr>
            <p:ph type="body" sz="half" idx="3"/>
          </p:nvPr>
        </p:nvSpPr>
        <p:spPr>
          <a:xfrm>
            <a:off x="4143372" y="1071546"/>
            <a:ext cx="4827593" cy="654843"/>
          </a:xfrm>
        </p:spPr>
        <p:txBody>
          <a:bodyPr>
            <a:normAutofit fontScale="92500" lnSpcReduction="10000"/>
          </a:bodyPr>
          <a:lstStyle/>
          <a:p>
            <a:r>
              <a:rPr lang="en-US" i="1" dirty="0" smtClean="0"/>
              <a:t>The Waterfall Gully waterfall in the Adelaide Foothills</a:t>
            </a:r>
            <a:endParaRPr lang="ru-RU" dirty="0" smtClean="0"/>
          </a:p>
          <a:p>
            <a:endParaRPr lang="ru-RU" dirty="0"/>
          </a:p>
        </p:txBody>
      </p:sp>
      <p:pic>
        <p:nvPicPr>
          <p:cNvPr id="9" name="Содержимое 8" descr="421px-Waterfall_Gully_waterfall.jpg"/>
          <p:cNvPicPr>
            <a:picLocks noGrp="1" noChangeAspect="1"/>
          </p:cNvPicPr>
          <p:nvPr>
            <p:ph sz="quarter" idx="2"/>
          </p:nvPr>
        </p:nvPicPr>
        <p:blipFill>
          <a:blip r:embed="rId2"/>
          <a:stretch>
            <a:fillRect/>
          </a:stretch>
        </p:blipFill>
        <p:spPr>
          <a:xfrm>
            <a:off x="0" y="1064441"/>
            <a:ext cx="4071934" cy="5793559"/>
          </a:xfrm>
        </p:spPr>
      </p:pic>
      <p:pic>
        <p:nvPicPr>
          <p:cNvPr id="10" name="Содержимое 9" descr="800px-Mt_Lofty_Botanic_Gardens.JPG"/>
          <p:cNvPicPr>
            <a:picLocks noGrp="1" noChangeAspect="1"/>
          </p:cNvPicPr>
          <p:nvPr>
            <p:ph sz="quarter" idx="4"/>
          </p:nvPr>
        </p:nvPicPr>
        <p:blipFill>
          <a:blip r:embed="rId3"/>
          <a:stretch>
            <a:fillRect/>
          </a:stretch>
        </p:blipFill>
        <p:spPr>
          <a:xfrm>
            <a:off x="4071934" y="1928802"/>
            <a:ext cx="5072066" cy="3804049"/>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2984"/>
            <a:ext cx="2828916" cy="714380"/>
          </a:xfrm>
        </p:spPr>
        <p:txBody>
          <a:bodyPr>
            <a:noAutofit/>
          </a:bodyPr>
          <a:lstStyle/>
          <a:p>
            <a:r>
              <a:rPr lang="en-US" sz="2400" b="1" dirty="0" smtClean="0">
                <a:latin typeface="+mn-lt"/>
              </a:rPr>
              <a:t>Boulders at sunset on Granite </a:t>
            </a:r>
            <a:r>
              <a:rPr lang="en-US" sz="2400" b="1" dirty="0" smtClean="0">
                <a:latin typeface="+mn-lt"/>
              </a:rPr>
              <a:t>Island</a:t>
            </a:r>
            <a:endParaRPr lang="ru-RU" sz="2400" b="1" dirty="0">
              <a:latin typeface="+mn-lt"/>
            </a:endParaRPr>
          </a:p>
        </p:txBody>
      </p:sp>
      <p:sp>
        <p:nvSpPr>
          <p:cNvPr id="3" name="Текст 2"/>
          <p:cNvSpPr>
            <a:spLocks noGrp="1"/>
          </p:cNvSpPr>
          <p:nvPr>
            <p:ph type="body" idx="1"/>
          </p:nvPr>
        </p:nvSpPr>
        <p:spPr>
          <a:xfrm>
            <a:off x="5929322" y="5286388"/>
            <a:ext cx="3214678" cy="1285884"/>
          </a:xfrm>
        </p:spPr>
        <p:txBody>
          <a:bodyPr/>
          <a:lstStyle/>
          <a:p>
            <a:r>
              <a:rPr lang="en-US" dirty="0" smtClean="0"/>
              <a:t>Blue Lake, </a:t>
            </a:r>
            <a:endParaRPr lang="en-US" dirty="0" smtClean="0"/>
          </a:p>
          <a:p>
            <a:r>
              <a:rPr lang="en-US" dirty="0" smtClean="0"/>
              <a:t>Mount </a:t>
            </a:r>
            <a:r>
              <a:rPr lang="en-US" dirty="0" smtClean="0"/>
              <a:t>Gambier</a:t>
            </a:r>
            <a:endParaRPr lang="ru-RU" dirty="0"/>
          </a:p>
        </p:txBody>
      </p:sp>
      <p:sp>
        <p:nvSpPr>
          <p:cNvPr id="4" name="Текст 3"/>
          <p:cNvSpPr>
            <a:spLocks noGrp="1"/>
          </p:cNvSpPr>
          <p:nvPr>
            <p:ph type="body" sz="half" idx="3"/>
          </p:nvPr>
        </p:nvSpPr>
        <p:spPr/>
        <p:txBody>
          <a:bodyPr/>
          <a:lstStyle/>
          <a:p>
            <a:endParaRPr lang="ru-RU"/>
          </a:p>
        </p:txBody>
      </p:sp>
      <p:pic>
        <p:nvPicPr>
          <p:cNvPr id="7" name="Содержимое 6" descr="800px-Blue_Lake,_Mount_Gambier.jpg"/>
          <p:cNvPicPr>
            <a:picLocks noGrp="1" noChangeAspect="1"/>
          </p:cNvPicPr>
          <p:nvPr>
            <p:ph sz="quarter" idx="2"/>
          </p:nvPr>
        </p:nvPicPr>
        <p:blipFill>
          <a:blip r:embed="rId2"/>
          <a:stretch>
            <a:fillRect/>
          </a:stretch>
        </p:blipFill>
        <p:spPr>
          <a:xfrm>
            <a:off x="0" y="2518165"/>
            <a:ext cx="5786446" cy="4339835"/>
          </a:xfrm>
        </p:spPr>
      </p:pic>
      <p:pic>
        <p:nvPicPr>
          <p:cNvPr id="8" name="Содержимое 7" descr="800px-20040610_Granite_Island_Boulders.jpg"/>
          <p:cNvPicPr>
            <a:picLocks noGrp="1" noChangeAspect="1"/>
          </p:cNvPicPr>
          <p:nvPr>
            <p:ph sz="quarter" idx="4"/>
          </p:nvPr>
        </p:nvPicPr>
        <p:blipFill>
          <a:blip r:embed="rId3"/>
          <a:stretch>
            <a:fillRect/>
          </a:stretch>
        </p:blipFill>
        <p:spPr>
          <a:xfrm>
            <a:off x="3643306" y="785793"/>
            <a:ext cx="5500695" cy="4125521"/>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28662" y="5786454"/>
            <a:ext cx="4286280" cy="928694"/>
          </a:xfrm>
        </p:spPr>
        <p:txBody>
          <a:bodyPr>
            <a:noAutofit/>
          </a:bodyPr>
          <a:lstStyle/>
          <a:p>
            <a:r>
              <a:rPr lang="en-US" sz="1600" b="1" dirty="0" smtClean="0"/>
              <a:t>Unusual herringbone crystals </a:t>
            </a:r>
            <a:r>
              <a:rPr lang="en-US" sz="1600" b="1" dirty="0" smtClean="0"/>
              <a:t>of </a:t>
            </a:r>
            <a:r>
              <a:rPr lang="en-US" sz="1600" b="1" dirty="0" err="1" smtClean="0"/>
              <a:t>evaporite</a:t>
            </a:r>
            <a:r>
              <a:rPr lang="en-US" sz="1600" b="1" dirty="0" smtClean="0"/>
              <a:t> gypsum, </a:t>
            </a:r>
            <a:r>
              <a:rPr lang="ru-RU" sz="1600" b="1" dirty="0" smtClean="0"/>
              <a:t/>
            </a:r>
            <a:br>
              <a:rPr lang="ru-RU" sz="1600" b="1" dirty="0" smtClean="0"/>
            </a:br>
            <a:r>
              <a:rPr lang="en-US" sz="1600" b="1" dirty="0" smtClean="0"/>
              <a:t>from </a:t>
            </a:r>
            <a:r>
              <a:rPr lang="en-US" sz="1600" b="1" dirty="0" err="1" smtClean="0"/>
              <a:t>Sinclairs</a:t>
            </a:r>
            <a:r>
              <a:rPr lang="en-US" sz="1600" b="1" dirty="0" smtClean="0"/>
              <a:t> Gap Lake, </a:t>
            </a:r>
            <a:r>
              <a:rPr lang="ru-RU" sz="1600" b="1" dirty="0" smtClean="0"/>
              <a:t/>
            </a:r>
            <a:br>
              <a:rPr lang="ru-RU" sz="1600" b="1" dirty="0" smtClean="0"/>
            </a:br>
            <a:r>
              <a:rPr lang="en-US" sz="1600" b="1" dirty="0" err="1" smtClean="0"/>
              <a:t>Middleback</a:t>
            </a:r>
            <a:r>
              <a:rPr lang="en-US" sz="1600" b="1" dirty="0" smtClean="0"/>
              <a:t> Range, </a:t>
            </a:r>
            <a:r>
              <a:rPr lang="ru-RU" sz="1600" b="1" dirty="0" smtClean="0"/>
              <a:t/>
            </a:r>
            <a:br>
              <a:rPr lang="ru-RU" sz="1600" b="1" dirty="0" smtClean="0"/>
            </a:br>
            <a:r>
              <a:rPr lang="en-US" sz="1600" b="1" dirty="0" smtClean="0"/>
              <a:t>Eyre peninsula. </a:t>
            </a:r>
            <a:endParaRPr lang="ru-RU" sz="1600" b="1" dirty="0"/>
          </a:p>
        </p:txBody>
      </p:sp>
      <p:sp>
        <p:nvSpPr>
          <p:cNvPr id="3" name="Текст 2"/>
          <p:cNvSpPr>
            <a:spLocks noGrp="1"/>
          </p:cNvSpPr>
          <p:nvPr>
            <p:ph type="body" idx="1"/>
          </p:nvPr>
        </p:nvSpPr>
        <p:spPr/>
        <p:txBody>
          <a:bodyPr/>
          <a:lstStyle/>
          <a:p>
            <a:endParaRPr lang="ru-RU"/>
          </a:p>
        </p:txBody>
      </p:sp>
      <p:sp>
        <p:nvSpPr>
          <p:cNvPr id="4" name="Текст 3"/>
          <p:cNvSpPr>
            <a:spLocks noGrp="1"/>
          </p:cNvSpPr>
          <p:nvPr>
            <p:ph type="body" sz="half" idx="3"/>
          </p:nvPr>
        </p:nvSpPr>
        <p:spPr>
          <a:xfrm>
            <a:off x="5500694" y="1571612"/>
            <a:ext cx="3471858" cy="654843"/>
          </a:xfrm>
        </p:spPr>
        <p:txBody>
          <a:bodyPr/>
          <a:lstStyle/>
          <a:p>
            <a:r>
              <a:rPr lang="en-US" dirty="0" smtClean="0"/>
              <a:t>Admiral's Arch</a:t>
            </a:r>
            <a:endParaRPr lang="ru-RU" dirty="0"/>
          </a:p>
        </p:txBody>
      </p:sp>
      <p:pic>
        <p:nvPicPr>
          <p:cNvPr id="7" name="Содержимое 6" descr="Admiral's_Arch.jpg"/>
          <p:cNvPicPr>
            <a:picLocks noGrp="1" noChangeAspect="1"/>
          </p:cNvPicPr>
          <p:nvPr>
            <p:ph sz="quarter" idx="2"/>
          </p:nvPr>
        </p:nvPicPr>
        <p:blipFill>
          <a:blip r:embed="rId2"/>
          <a:stretch>
            <a:fillRect/>
          </a:stretch>
        </p:blipFill>
        <p:spPr>
          <a:xfrm>
            <a:off x="-1" y="1500174"/>
            <a:ext cx="5238787" cy="3929090"/>
          </a:xfrm>
        </p:spPr>
      </p:pic>
      <p:pic>
        <p:nvPicPr>
          <p:cNvPr id="8" name="Содержимое 7" descr="Gypsum-137964.jpg"/>
          <p:cNvPicPr>
            <a:picLocks noGrp="1" noChangeAspect="1"/>
          </p:cNvPicPr>
          <p:nvPr>
            <p:ph sz="quarter" idx="4"/>
          </p:nvPr>
        </p:nvPicPr>
        <p:blipFill>
          <a:blip r:embed="rId3"/>
          <a:stretch>
            <a:fillRect/>
          </a:stretch>
        </p:blipFill>
        <p:spPr>
          <a:xfrm>
            <a:off x="5243507" y="2571745"/>
            <a:ext cx="3900493" cy="4286256"/>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500042"/>
            <a:ext cx="8229600" cy="204038"/>
          </a:xfrm>
        </p:spPr>
        <p:txBody>
          <a:bodyPr>
            <a:normAutofit fontScale="90000"/>
          </a:bodyPr>
          <a:lstStyle/>
          <a:p>
            <a:r>
              <a:rPr lang="en-US" dirty="0" smtClean="0"/>
              <a:t>    </a:t>
            </a:r>
            <a:br>
              <a:rPr lang="en-US" dirty="0" smtClean="0"/>
            </a:br>
            <a:endParaRPr lang="ru-RU" dirty="0"/>
          </a:p>
        </p:txBody>
      </p:sp>
      <p:sp>
        <p:nvSpPr>
          <p:cNvPr id="3" name="Текст 2"/>
          <p:cNvSpPr>
            <a:spLocks noGrp="1"/>
          </p:cNvSpPr>
          <p:nvPr>
            <p:ph type="body" idx="1"/>
          </p:nvPr>
        </p:nvSpPr>
        <p:spPr>
          <a:xfrm>
            <a:off x="142844" y="785794"/>
            <a:ext cx="8786874" cy="714380"/>
          </a:xfrm>
        </p:spPr>
        <p:txBody>
          <a:bodyPr/>
          <a:lstStyle/>
          <a:p>
            <a:r>
              <a:rPr lang="en-US" i="1" dirty="0" smtClean="0"/>
              <a:t>The confluence of the Darling and Murray </a:t>
            </a:r>
            <a:r>
              <a:rPr lang="en-US" i="1" dirty="0" smtClean="0"/>
              <a:t>Rivers at Wentworth, New </a:t>
            </a:r>
            <a:r>
              <a:rPr lang="en-US" i="1" dirty="0" smtClean="0"/>
              <a:t>South Wales</a:t>
            </a:r>
            <a:endParaRPr lang="ru-RU" dirty="0"/>
          </a:p>
        </p:txBody>
      </p:sp>
      <p:sp>
        <p:nvSpPr>
          <p:cNvPr id="4" name="Текст 3"/>
          <p:cNvSpPr>
            <a:spLocks noGrp="1"/>
          </p:cNvSpPr>
          <p:nvPr>
            <p:ph type="body" sz="half" idx="3"/>
          </p:nvPr>
        </p:nvSpPr>
        <p:spPr>
          <a:xfrm>
            <a:off x="142844" y="4071942"/>
            <a:ext cx="8858312" cy="714380"/>
          </a:xfrm>
        </p:spPr>
        <p:txBody>
          <a:bodyPr>
            <a:normAutofit lnSpcReduction="10000"/>
          </a:bodyPr>
          <a:lstStyle/>
          <a:p>
            <a:r>
              <a:rPr lang="en-US" i="1" dirty="0" smtClean="0"/>
              <a:t>Onkaparinga Estuary in Winter at late afternoon looking East towards Onkaparinga River National Park.</a:t>
            </a:r>
            <a:endParaRPr lang="ru-RU" dirty="0" smtClean="0"/>
          </a:p>
          <a:p>
            <a:endParaRPr lang="ru-RU" dirty="0"/>
          </a:p>
        </p:txBody>
      </p:sp>
      <p:pic>
        <p:nvPicPr>
          <p:cNvPr id="7" name="Содержимое 6" descr="Confluence_of_Murray_&amp;_Darling_Rivers,_Wentworth,_NSW,_9.7.2007.jpg"/>
          <p:cNvPicPr>
            <a:picLocks noGrp="1" noChangeAspect="1"/>
          </p:cNvPicPr>
          <p:nvPr>
            <p:ph sz="quarter" idx="2"/>
          </p:nvPr>
        </p:nvPicPr>
        <p:blipFill>
          <a:blip r:embed="rId2" cstate="print"/>
          <a:stretch>
            <a:fillRect/>
          </a:stretch>
        </p:blipFill>
        <p:spPr>
          <a:xfrm>
            <a:off x="-1" y="1500173"/>
            <a:ext cx="9144001" cy="2322285"/>
          </a:xfrm>
        </p:spPr>
      </p:pic>
      <p:pic>
        <p:nvPicPr>
          <p:cNvPr id="8" name="Содержимое 7" descr="Onkaparinga_Estuary_1.jpg"/>
          <p:cNvPicPr>
            <a:picLocks noGrp="1" noChangeAspect="1"/>
          </p:cNvPicPr>
          <p:nvPr>
            <p:ph sz="quarter" idx="4"/>
          </p:nvPr>
        </p:nvPicPr>
        <p:blipFill>
          <a:blip r:embed="rId3" cstate="print"/>
          <a:stretch>
            <a:fillRect/>
          </a:stretch>
        </p:blipFill>
        <p:spPr>
          <a:xfrm>
            <a:off x="0" y="4714884"/>
            <a:ext cx="9144000" cy="2143117"/>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              </a:t>
            </a:r>
            <a:endParaRPr lang="ru-RU" dirty="0"/>
          </a:p>
        </p:txBody>
      </p:sp>
      <p:sp>
        <p:nvSpPr>
          <p:cNvPr id="3" name="Текст 2"/>
          <p:cNvSpPr>
            <a:spLocks noGrp="1"/>
          </p:cNvSpPr>
          <p:nvPr>
            <p:ph type="body" idx="1"/>
          </p:nvPr>
        </p:nvSpPr>
        <p:spPr>
          <a:xfrm>
            <a:off x="0" y="1571612"/>
            <a:ext cx="4071934" cy="1500198"/>
          </a:xfrm>
        </p:spPr>
        <p:txBody>
          <a:bodyPr/>
          <a:lstStyle/>
          <a:p>
            <a:r>
              <a:rPr lang="en-US" i="1" dirty="0" smtClean="0"/>
              <a:t>Horse drawn tram on causeway between Granite Island and Victor Harbor </a:t>
            </a:r>
            <a:endParaRPr lang="ru-RU" dirty="0" smtClean="0"/>
          </a:p>
          <a:p>
            <a:endParaRPr lang="ru-RU" dirty="0"/>
          </a:p>
        </p:txBody>
      </p:sp>
      <p:sp>
        <p:nvSpPr>
          <p:cNvPr id="4" name="Текст 3"/>
          <p:cNvSpPr>
            <a:spLocks noGrp="1"/>
          </p:cNvSpPr>
          <p:nvPr>
            <p:ph type="body" sz="half" idx="3"/>
          </p:nvPr>
        </p:nvSpPr>
        <p:spPr>
          <a:xfrm>
            <a:off x="4714876" y="5643578"/>
            <a:ext cx="4041775" cy="654843"/>
          </a:xfrm>
        </p:spPr>
        <p:txBody>
          <a:bodyPr/>
          <a:lstStyle/>
          <a:p>
            <a:r>
              <a:rPr lang="en-US" i="1" dirty="0" smtClean="0"/>
              <a:t>Little Sahara</a:t>
            </a:r>
            <a:endParaRPr lang="ru-RU" dirty="0"/>
          </a:p>
        </p:txBody>
      </p:sp>
      <p:pic>
        <p:nvPicPr>
          <p:cNvPr id="7" name="Содержимое 6" descr="Little_Sahara.jpg"/>
          <p:cNvPicPr>
            <a:picLocks noGrp="1" noChangeAspect="1"/>
          </p:cNvPicPr>
          <p:nvPr>
            <p:ph sz="quarter" idx="2"/>
          </p:nvPr>
        </p:nvPicPr>
        <p:blipFill>
          <a:blip r:embed="rId2"/>
          <a:stretch>
            <a:fillRect/>
          </a:stretch>
        </p:blipFill>
        <p:spPr>
          <a:xfrm>
            <a:off x="0" y="3500438"/>
            <a:ext cx="4476749" cy="3357562"/>
          </a:xfrm>
        </p:spPr>
      </p:pic>
      <p:pic>
        <p:nvPicPr>
          <p:cNvPr id="8" name="Содержимое 7" descr="800px-20040610_Victor_Harbor_Tramway.jpg"/>
          <p:cNvPicPr>
            <a:picLocks noGrp="1" noChangeAspect="1"/>
          </p:cNvPicPr>
          <p:nvPr>
            <p:ph sz="quarter" idx="4"/>
          </p:nvPr>
        </p:nvPicPr>
        <p:blipFill>
          <a:blip r:embed="rId3"/>
          <a:stretch>
            <a:fillRect/>
          </a:stretch>
        </p:blipFill>
        <p:spPr>
          <a:xfrm>
            <a:off x="3857620" y="1285859"/>
            <a:ext cx="5286381" cy="3964785"/>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         </a:t>
            </a:r>
            <a:endParaRPr lang="ru-RU" dirty="0"/>
          </a:p>
        </p:txBody>
      </p:sp>
      <p:sp>
        <p:nvSpPr>
          <p:cNvPr id="3" name="Текст 2"/>
          <p:cNvSpPr>
            <a:spLocks noGrp="1"/>
          </p:cNvSpPr>
          <p:nvPr>
            <p:ph type="body" idx="1"/>
          </p:nvPr>
        </p:nvSpPr>
        <p:spPr>
          <a:xfrm>
            <a:off x="3786182" y="928670"/>
            <a:ext cx="5000660" cy="659352"/>
          </a:xfrm>
        </p:spPr>
        <p:txBody>
          <a:bodyPr/>
          <a:lstStyle/>
          <a:p>
            <a:r>
              <a:rPr lang="en-US" i="1" dirty="0" smtClean="0"/>
              <a:t>The Hawke Building, part of </a:t>
            </a:r>
            <a:r>
              <a:rPr lang="en-US" i="1" dirty="0" smtClean="0"/>
              <a:t>the </a:t>
            </a:r>
            <a:r>
              <a:rPr lang="en-US" i="1" dirty="0" err="1" smtClean="0"/>
              <a:t>UniSA</a:t>
            </a:r>
            <a:r>
              <a:rPr lang="en-US" i="1" dirty="0" smtClean="0"/>
              <a:t>, City West Campus.</a:t>
            </a:r>
            <a:endParaRPr lang="ru-RU" dirty="0"/>
          </a:p>
        </p:txBody>
      </p:sp>
      <p:sp>
        <p:nvSpPr>
          <p:cNvPr id="4" name="Текст 3"/>
          <p:cNvSpPr>
            <a:spLocks noGrp="1"/>
          </p:cNvSpPr>
          <p:nvPr>
            <p:ph type="body" sz="half" idx="3"/>
          </p:nvPr>
        </p:nvSpPr>
        <p:spPr>
          <a:xfrm>
            <a:off x="1071538" y="6203157"/>
            <a:ext cx="4470403" cy="654843"/>
          </a:xfrm>
        </p:spPr>
        <p:txBody>
          <a:bodyPr>
            <a:normAutofit/>
          </a:bodyPr>
          <a:lstStyle/>
          <a:p>
            <a:r>
              <a:rPr lang="en-US" i="1" dirty="0" smtClean="0"/>
              <a:t>Cape Willoughby Lighthouse</a:t>
            </a:r>
            <a:endParaRPr lang="en-US" dirty="0" smtClean="0"/>
          </a:p>
          <a:p>
            <a:endParaRPr lang="ru-RU" dirty="0"/>
          </a:p>
        </p:txBody>
      </p:sp>
      <p:pic>
        <p:nvPicPr>
          <p:cNvPr id="7" name="Содержимое 6" descr="398px-Cape_Willoughby_Lighthouse.jpg"/>
          <p:cNvPicPr>
            <a:picLocks noGrp="1" noChangeAspect="1"/>
          </p:cNvPicPr>
          <p:nvPr>
            <p:ph sz="quarter" idx="2"/>
          </p:nvPr>
        </p:nvPicPr>
        <p:blipFill>
          <a:blip r:embed="rId2"/>
          <a:stretch>
            <a:fillRect/>
          </a:stretch>
        </p:blipFill>
        <p:spPr>
          <a:xfrm>
            <a:off x="5715008" y="1697281"/>
            <a:ext cx="3428992" cy="5160719"/>
          </a:xfrm>
        </p:spPr>
      </p:pic>
      <p:pic>
        <p:nvPicPr>
          <p:cNvPr id="8" name="Содержимое 7" descr="445px-Hawke_Building,_UniSA.jpg"/>
          <p:cNvPicPr>
            <a:picLocks noGrp="1" noChangeAspect="1"/>
          </p:cNvPicPr>
          <p:nvPr>
            <p:ph sz="quarter" idx="4"/>
          </p:nvPr>
        </p:nvPicPr>
        <p:blipFill>
          <a:blip r:embed="rId3"/>
          <a:stretch>
            <a:fillRect/>
          </a:stretch>
        </p:blipFill>
        <p:spPr>
          <a:xfrm>
            <a:off x="-1" y="1000108"/>
            <a:ext cx="3744129" cy="5048264"/>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6600" b="1" dirty="0" smtClean="0"/>
              <a:t>Flag of South Australia</a:t>
            </a:r>
            <a:endParaRPr lang="ru-RU" sz="6600" b="1" dirty="0"/>
          </a:p>
        </p:txBody>
      </p:sp>
      <p:pic>
        <p:nvPicPr>
          <p:cNvPr id="4" name="Содержимое 3" descr="800px-Flag_of_South_Australia.svg.png"/>
          <p:cNvPicPr>
            <a:picLocks noGrp="1" noChangeAspect="1"/>
          </p:cNvPicPr>
          <p:nvPr>
            <p:ph idx="1"/>
          </p:nvPr>
        </p:nvPicPr>
        <p:blipFill>
          <a:blip r:embed="rId2"/>
          <a:stretch>
            <a:fillRect/>
          </a:stretch>
        </p:blipFill>
        <p:spPr>
          <a:xfrm>
            <a:off x="0" y="1928802"/>
            <a:ext cx="9171030" cy="4585515"/>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44" y="785794"/>
            <a:ext cx="8858312" cy="1143000"/>
          </a:xfrm>
        </p:spPr>
        <p:txBody>
          <a:bodyPr>
            <a:normAutofit/>
          </a:bodyPr>
          <a:lstStyle/>
          <a:p>
            <a:r>
              <a:rPr lang="en-US" sz="2400" b="1" dirty="0" smtClean="0"/>
              <a:t>Farmers Union Iced Coffee</a:t>
            </a:r>
            <a:r>
              <a:rPr lang="en-US" sz="2400" dirty="0" smtClean="0"/>
              <a:t> is a flavored milk drink popular in Australia, primarily the state of South Australia, made by Foods which is now a division of Japanese brewing company Kirin. </a:t>
            </a:r>
            <a:endParaRPr lang="ru-RU" sz="2400" dirty="0"/>
          </a:p>
        </p:txBody>
      </p:sp>
      <p:sp>
        <p:nvSpPr>
          <p:cNvPr id="3" name="Текст 2"/>
          <p:cNvSpPr>
            <a:spLocks noGrp="1"/>
          </p:cNvSpPr>
          <p:nvPr>
            <p:ph type="body" idx="1"/>
          </p:nvPr>
        </p:nvSpPr>
        <p:spPr>
          <a:xfrm>
            <a:off x="0" y="2285992"/>
            <a:ext cx="4643438" cy="500066"/>
          </a:xfrm>
        </p:spPr>
        <p:txBody>
          <a:bodyPr/>
          <a:lstStyle/>
          <a:p>
            <a:r>
              <a:rPr lang="en-US" dirty="0" smtClean="0"/>
              <a:t>Sheep grazing in rural Australia. </a:t>
            </a:r>
            <a:endParaRPr lang="ru-RU" dirty="0" smtClean="0"/>
          </a:p>
          <a:p>
            <a:endParaRPr lang="ru-RU" dirty="0"/>
          </a:p>
        </p:txBody>
      </p:sp>
      <p:sp>
        <p:nvSpPr>
          <p:cNvPr id="4" name="Текст 3"/>
          <p:cNvSpPr>
            <a:spLocks noGrp="1"/>
          </p:cNvSpPr>
          <p:nvPr>
            <p:ph type="body" sz="half" idx="3"/>
          </p:nvPr>
        </p:nvSpPr>
        <p:spPr/>
        <p:txBody>
          <a:bodyPr/>
          <a:lstStyle/>
          <a:p>
            <a:r>
              <a:rPr lang="en-US" dirty="0" smtClean="0"/>
              <a:t>   </a:t>
            </a:r>
            <a:endParaRPr lang="ru-RU" dirty="0"/>
          </a:p>
        </p:txBody>
      </p:sp>
      <p:pic>
        <p:nvPicPr>
          <p:cNvPr id="7" name="Содержимое 6" descr="800px-Sheep_eating_grass_edit02.jpg"/>
          <p:cNvPicPr>
            <a:picLocks noGrp="1" noChangeAspect="1"/>
          </p:cNvPicPr>
          <p:nvPr>
            <p:ph sz="quarter" idx="2"/>
          </p:nvPr>
        </p:nvPicPr>
        <p:blipFill>
          <a:blip r:embed="rId2"/>
          <a:stretch>
            <a:fillRect/>
          </a:stretch>
        </p:blipFill>
        <p:spPr>
          <a:xfrm>
            <a:off x="0" y="2804810"/>
            <a:ext cx="6072198" cy="4053191"/>
          </a:xfrm>
        </p:spPr>
      </p:pic>
      <p:pic>
        <p:nvPicPr>
          <p:cNvPr id="8" name="Содержимое 7" descr="Iced_Coffee.GIF"/>
          <p:cNvPicPr>
            <a:picLocks noGrp="1" noChangeAspect="1"/>
          </p:cNvPicPr>
          <p:nvPr>
            <p:ph sz="quarter" idx="4"/>
          </p:nvPr>
        </p:nvPicPr>
        <p:blipFill>
          <a:blip r:embed="rId3"/>
          <a:stretch>
            <a:fillRect/>
          </a:stretch>
        </p:blipFill>
        <p:spPr>
          <a:xfrm>
            <a:off x="6286512" y="1500174"/>
            <a:ext cx="2655510" cy="4714885"/>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0" y="3500438"/>
            <a:ext cx="8858312" cy="2786082"/>
          </a:xfrm>
        </p:spPr>
        <p:txBody>
          <a:bodyPr>
            <a:noAutofit/>
          </a:bodyPr>
          <a:lstStyle/>
          <a:p>
            <a:pPr algn="ctr"/>
            <a:r>
              <a:rPr lang="en-US" sz="9600" b="1" dirty="0" smtClean="0"/>
              <a:t>Thank you for attention </a:t>
            </a:r>
            <a:br>
              <a:rPr lang="en-US" sz="9600" b="1" dirty="0" smtClean="0"/>
            </a:br>
            <a:r>
              <a:rPr lang="en-US" sz="15000" b="1" dirty="0" smtClean="0">
                <a:solidFill>
                  <a:srgbClr val="FFFF00"/>
                </a:solidFill>
                <a:sym typeface="Wingdings" pitchFamily="2" charset="2"/>
              </a:rPr>
              <a:t></a:t>
            </a:r>
            <a:endParaRPr lang="uk-UA" sz="15000" b="1" dirty="0">
              <a:solidFill>
                <a:srgbClr val="FFFF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44" y="928670"/>
            <a:ext cx="8858312" cy="775542"/>
          </a:xfrm>
        </p:spPr>
        <p:txBody>
          <a:bodyPr>
            <a:normAutofit fontScale="90000"/>
          </a:bodyPr>
          <a:lstStyle/>
          <a:p>
            <a:pPr algn="ctr"/>
            <a:r>
              <a:rPr lang="en-US" sz="2400" b="1" dirty="0" smtClean="0"/>
              <a:t>Official settlement began on 28 December 1836, when the colony was proclaimed at The Old Gum Tree by Governor John </a:t>
            </a:r>
            <a:r>
              <a:rPr lang="en-US" sz="2400" b="1" dirty="0" err="1" smtClean="0"/>
              <a:t>Hindmarsh</a:t>
            </a:r>
            <a:r>
              <a:rPr lang="en-US" sz="2400" b="1" dirty="0" smtClean="0"/>
              <a:t>. </a:t>
            </a:r>
            <a:endParaRPr lang="ru-RU" sz="2400" b="1" dirty="0"/>
          </a:p>
        </p:txBody>
      </p:sp>
      <p:pic>
        <p:nvPicPr>
          <p:cNvPr id="4" name="Содержимое 3" descr="Charles_Hill_The_Proclamation_of_South_Australia_1836.jpg"/>
          <p:cNvPicPr>
            <a:picLocks noGrp="1" noChangeAspect="1"/>
          </p:cNvPicPr>
          <p:nvPr>
            <p:ph idx="1"/>
          </p:nvPr>
        </p:nvPicPr>
        <p:blipFill>
          <a:blip r:embed="rId2"/>
          <a:stretch>
            <a:fillRect/>
          </a:stretch>
        </p:blipFill>
        <p:spPr>
          <a:xfrm>
            <a:off x="142844" y="1928802"/>
            <a:ext cx="8842327" cy="4500594"/>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normAutofit/>
          </a:bodyPr>
          <a:lstStyle/>
          <a:p>
            <a:r>
              <a:rPr lang="en-US" sz="1600" b="1" dirty="0" smtClean="0"/>
              <a:t>South Australia is a constitutional monarchy</a:t>
            </a:r>
            <a:r>
              <a:rPr lang="en-US" sz="1400" dirty="0" smtClean="0"/>
              <a:t> with the Queen of Australia as Sovereign, </a:t>
            </a:r>
            <a:r>
              <a:rPr lang="ru-RU" sz="1400" dirty="0" smtClean="0"/>
              <a:t/>
            </a:r>
            <a:br>
              <a:rPr lang="ru-RU" sz="1400" dirty="0" smtClean="0"/>
            </a:br>
            <a:r>
              <a:rPr lang="en-US" sz="1400" dirty="0" smtClean="0"/>
              <a:t>and the Governor of South Australia as her representative. It is a state of the Commonwealth of Australia. Its bicameral parliament consists of a House of Assembly (lower house) and a Legislative Council (upper house), with legislative elections held every four years. The current Premier of South Australia is Jay </a:t>
            </a:r>
            <a:r>
              <a:rPr lang="en-US" sz="1400" dirty="0" err="1" smtClean="0"/>
              <a:t>Weatherill</a:t>
            </a:r>
            <a:r>
              <a:rPr lang="en-US" sz="1400" dirty="0" smtClean="0"/>
              <a:t>, a member of the Australian Labor Party.</a:t>
            </a:r>
            <a:endParaRPr lang="ru-RU" sz="1400" dirty="0"/>
          </a:p>
        </p:txBody>
      </p:sp>
      <p:sp>
        <p:nvSpPr>
          <p:cNvPr id="9" name="Текст 8"/>
          <p:cNvSpPr>
            <a:spLocks noGrp="1"/>
          </p:cNvSpPr>
          <p:nvPr>
            <p:ph type="body" idx="1"/>
          </p:nvPr>
        </p:nvSpPr>
        <p:spPr>
          <a:xfrm>
            <a:off x="457200" y="1855248"/>
            <a:ext cx="1685908" cy="144992"/>
          </a:xfrm>
        </p:spPr>
        <p:txBody>
          <a:bodyPr/>
          <a:lstStyle/>
          <a:p>
            <a:r>
              <a:rPr lang="en-US" dirty="0" smtClean="0"/>
              <a:t>   </a:t>
            </a:r>
            <a:endParaRPr lang="ru-RU" dirty="0"/>
          </a:p>
        </p:txBody>
      </p:sp>
      <p:sp>
        <p:nvSpPr>
          <p:cNvPr id="10" name="Текст 9"/>
          <p:cNvSpPr>
            <a:spLocks noGrp="1"/>
          </p:cNvSpPr>
          <p:nvPr>
            <p:ph type="body" sz="half" idx="3"/>
          </p:nvPr>
        </p:nvSpPr>
        <p:spPr>
          <a:xfrm>
            <a:off x="4572000" y="2071678"/>
            <a:ext cx="4041775" cy="654843"/>
          </a:xfrm>
        </p:spPr>
        <p:txBody>
          <a:bodyPr>
            <a:normAutofit fontScale="92500"/>
          </a:bodyPr>
          <a:lstStyle/>
          <a:p>
            <a:r>
              <a:rPr lang="en-US" i="1" dirty="0" smtClean="0"/>
              <a:t>Parliament House, Adelaide</a:t>
            </a:r>
            <a:endParaRPr lang="ru-RU" i="1" dirty="0"/>
          </a:p>
        </p:txBody>
      </p:sp>
      <p:pic>
        <p:nvPicPr>
          <p:cNvPr id="7" name="Содержимое 6" descr="Politics.jpg"/>
          <p:cNvPicPr>
            <a:picLocks noGrp="1" noChangeAspect="1"/>
          </p:cNvPicPr>
          <p:nvPr>
            <p:ph sz="quarter" idx="2"/>
          </p:nvPr>
        </p:nvPicPr>
        <p:blipFill>
          <a:blip r:embed="rId2"/>
          <a:stretch>
            <a:fillRect/>
          </a:stretch>
        </p:blipFill>
        <p:spPr>
          <a:xfrm>
            <a:off x="428596" y="2357430"/>
            <a:ext cx="3848100" cy="3524250"/>
          </a:xfrm>
        </p:spPr>
      </p:pic>
      <p:pic>
        <p:nvPicPr>
          <p:cNvPr id="8" name="Содержимое 7" descr="Adelaide_parliament_house.JPG"/>
          <p:cNvPicPr>
            <a:picLocks noGrp="1" noChangeAspect="1"/>
          </p:cNvPicPr>
          <p:nvPr>
            <p:ph sz="quarter" idx="4"/>
          </p:nvPr>
        </p:nvPicPr>
        <p:blipFill>
          <a:blip r:embed="rId3"/>
          <a:stretch>
            <a:fillRect/>
          </a:stretch>
        </p:blipFill>
        <p:spPr>
          <a:xfrm>
            <a:off x="4357686" y="2786058"/>
            <a:ext cx="4500594" cy="3375445"/>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214282" y="1428736"/>
            <a:ext cx="7772400" cy="1362456"/>
          </a:xfrm>
        </p:spPr>
        <p:txBody>
          <a:bodyPr/>
          <a:lstStyle/>
          <a:p>
            <a:pPr algn="ctr"/>
            <a:r>
              <a:rPr sz="7200" smtClean="0"/>
              <a:t>South Australia's economy </a:t>
            </a:r>
            <a:endParaRPr lang="ru-RU" sz="7200" dirty="0"/>
          </a:p>
        </p:txBody>
      </p:sp>
      <p:sp>
        <p:nvSpPr>
          <p:cNvPr id="6" name="Текст 5"/>
          <p:cNvSpPr>
            <a:spLocks noGrp="1"/>
          </p:cNvSpPr>
          <p:nvPr>
            <p:ph type="body" idx="1"/>
          </p:nvPr>
        </p:nvSpPr>
        <p:spPr>
          <a:xfrm>
            <a:off x="500034" y="3214686"/>
            <a:ext cx="8185052" cy="2010220"/>
          </a:xfrm>
        </p:spPr>
        <p:txBody>
          <a:bodyPr>
            <a:normAutofit fontScale="92500"/>
          </a:bodyPr>
          <a:lstStyle/>
          <a:p>
            <a:r>
              <a:rPr lang="en-US" dirty="0" smtClean="0">
                <a:latin typeface="Times New Roman" pitchFamily="18" charset="0"/>
                <a:cs typeface="Times New Roman" pitchFamily="18" charset="0"/>
              </a:rPr>
              <a:t>South Australia's economy includes the following major industries: meat and meat preparations, wheat, wine, wool and sheepskins, machinery, metal and metal manufactures, fish and crustaceans, road vehicles and parts, and petroleum products. Other industries, such as education and defense technology, are of growing importance. South Australia's economy relies on exports more than any other state in Australia.</a:t>
            </a:r>
            <a:endParaRPr lang="ru-RU" dirty="0" smtClean="0">
              <a:latin typeface="Times New Roman" pitchFamily="18" charset="0"/>
              <a:cs typeface="Times New Roman" pitchFamily="18" charset="0"/>
            </a:endParaRPr>
          </a:p>
          <a:p>
            <a:endParaRPr lang="ru-RU"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1000108"/>
            <a:ext cx="8786874" cy="1214446"/>
          </a:xfrm>
        </p:spPr>
        <p:txBody>
          <a:bodyPr>
            <a:noAutofit/>
          </a:bodyPr>
          <a:lstStyle/>
          <a:p>
            <a:r>
              <a:rPr lang="en-US" sz="2000" dirty="0" smtClean="0">
                <a:latin typeface="Times New Roman" pitchFamily="18" charset="0"/>
                <a:cs typeface="Times New Roman" pitchFamily="18" charset="0"/>
              </a:rPr>
              <a:t>The principal industries and exports of South Australia are wheat, wine and wool.  More than half of Australia's wines are produced in the South Australian wine regions which principally include: Barossa Valley, Clare Valley, McLaren Vale, </a:t>
            </a:r>
            <a:r>
              <a:rPr lang="en-US" sz="2000" dirty="0" err="1" smtClean="0">
                <a:latin typeface="Times New Roman" pitchFamily="18" charset="0"/>
                <a:cs typeface="Times New Roman" pitchFamily="18" charset="0"/>
              </a:rPr>
              <a:t>Coonawarra</a:t>
            </a:r>
            <a:r>
              <a:rPr lang="en-US" sz="2000" dirty="0" smtClean="0">
                <a:latin typeface="Times New Roman" pitchFamily="18" charset="0"/>
                <a:cs typeface="Times New Roman" pitchFamily="18" charset="0"/>
              </a:rPr>
              <a:t>, the </a:t>
            </a:r>
            <a:r>
              <a:rPr lang="en-US" sz="2000" dirty="0" err="1" smtClean="0">
                <a:latin typeface="Times New Roman" pitchFamily="18" charset="0"/>
                <a:cs typeface="Times New Roman" pitchFamily="18" charset="0"/>
              </a:rPr>
              <a:t>Riverland</a:t>
            </a:r>
            <a:r>
              <a:rPr lang="en-US" sz="2000" dirty="0" smtClean="0">
                <a:latin typeface="Times New Roman" pitchFamily="18" charset="0"/>
                <a:cs typeface="Times New Roman" pitchFamily="18" charset="0"/>
              </a:rPr>
              <a:t> and the Adelaide Hills.</a:t>
            </a:r>
            <a:endParaRPr lang="ru-RU" sz="2000" dirty="0">
              <a:latin typeface="Times New Roman" pitchFamily="18" charset="0"/>
              <a:cs typeface="Times New Roman" pitchFamily="18" charset="0"/>
            </a:endParaRPr>
          </a:p>
        </p:txBody>
      </p:sp>
      <p:sp>
        <p:nvSpPr>
          <p:cNvPr id="7" name="Текст 6"/>
          <p:cNvSpPr>
            <a:spLocks noGrp="1"/>
          </p:cNvSpPr>
          <p:nvPr>
            <p:ph type="body" idx="1"/>
          </p:nvPr>
        </p:nvSpPr>
        <p:spPr>
          <a:xfrm>
            <a:off x="214282" y="6072206"/>
            <a:ext cx="4214842" cy="516500"/>
          </a:xfrm>
        </p:spPr>
        <p:txBody>
          <a:bodyPr/>
          <a:lstStyle/>
          <a:p>
            <a:r>
              <a:rPr lang="en-US" i="1" dirty="0" smtClean="0"/>
              <a:t>Vineyard in McLaren Vale.</a:t>
            </a:r>
            <a:endParaRPr lang="ru-RU" dirty="0" smtClean="0"/>
          </a:p>
        </p:txBody>
      </p:sp>
      <p:sp>
        <p:nvSpPr>
          <p:cNvPr id="8" name="Текст 7"/>
          <p:cNvSpPr>
            <a:spLocks noGrp="1"/>
          </p:cNvSpPr>
          <p:nvPr>
            <p:ph type="body" sz="half" idx="3"/>
          </p:nvPr>
        </p:nvSpPr>
        <p:spPr>
          <a:xfrm>
            <a:off x="4786314" y="6000768"/>
            <a:ext cx="4041775" cy="654843"/>
          </a:xfrm>
        </p:spPr>
        <p:txBody>
          <a:bodyPr>
            <a:normAutofit fontScale="92500" lnSpcReduction="10000"/>
          </a:bodyPr>
          <a:lstStyle/>
          <a:p>
            <a:r>
              <a:rPr lang="en-US" i="1" dirty="0" smtClean="0"/>
              <a:t>Cabernet Sauvignon from the Clare Valley.</a:t>
            </a:r>
            <a:endParaRPr lang="ru-RU" dirty="0" smtClean="0"/>
          </a:p>
        </p:txBody>
      </p:sp>
      <p:pic>
        <p:nvPicPr>
          <p:cNvPr id="5" name="Содержимое 4" descr="McLaren_Vale_vineyard.jpg"/>
          <p:cNvPicPr>
            <a:picLocks noGrp="1" noChangeAspect="1"/>
          </p:cNvPicPr>
          <p:nvPr>
            <p:ph sz="quarter" idx="2"/>
          </p:nvPr>
        </p:nvPicPr>
        <p:blipFill>
          <a:blip r:embed="rId2"/>
          <a:stretch>
            <a:fillRect/>
          </a:stretch>
        </p:blipFill>
        <p:spPr>
          <a:xfrm>
            <a:off x="142844" y="2500306"/>
            <a:ext cx="4412993" cy="3357586"/>
          </a:xfrm>
        </p:spPr>
      </p:pic>
      <p:pic>
        <p:nvPicPr>
          <p:cNvPr id="6" name="Содержимое 5" descr="Clare_Valley_Cabernet_Sauvignon.jpg"/>
          <p:cNvPicPr>
            <a:picLocks noGrp="1" noChangeAspect="1"/>
          </p:cNvPicPr>
          <p:nvPr>
            <p:ph sz="quarter" idx="4"/>
          </p:nvPr>
        </p:nvPicPr>
        <p:blipFill>
          <a:blip r:embed="rId3"/>
          <a:stretch>
            <a:fillRect/>
          </a:stretch>
        </p:blipFill>
        <p:spPr>
          <a:xfrm>
            <a:off x="4714876" y="2500306"/>
            <a:ext cx="4318536" cy="3357585"/>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1000108"/>
            <a:ext cx="8572560" cy="1143008"/>
          </a:xfrm>
        </p:spPr>
        <p:txBody>
          <a:bodyPr/>
          <a:lstStyle/>
          <a:p>
            <a:r>
              <a:rPr lang="en-US" sz="2800" dirty="0" smtClean="0">
                <a:latin typeface="Times New Roman" pitchFamily="18" charset="0"/>
                <a:cs typeface="Times New Roman" pitchFamily="18" charset="0"/>
              </a:rPr>
              <a:t>South Australia's largest employment sector is health care and social assistance.</a:t>
            </a:r>
            <a:r>
              <a:rPr lang="ru-RU" sz="2800" dirty="0" smtClean="0">
                <a:latin typeface="Times New Roman" pitchFamily="18" charset="0"/>
                <a:cs typeface="Times New Roman" pitchFamily="18" charset="0"/>
              </a:rPr>
              <a:t/>
            </a:r>
            <a:br>
              <a:rPr lang="ru-RU" sz="2800" dirty="0" smtClean="0">
                <a:latin typeface="Times New Roman" pitchFamily="18" charset="0"/>
                <a:cs typeface="Times New Roman" pitchFamily="18" charset="0"/>
              </a:rPr>
            </a:br>
            <a:endParaRPr lang="ru-RU" sz="2800" dirty="0">
              <a:latin typeface="Times New Roman" pitchFamily="18" charset="0"/>
              <a:cs typeface="Times New Roman" pitchFamily="18" charset="0"/>
            </a:endParaRPr>
          </a:p>
        </p:txBody>
      </p:sp>
      <p:sp>
        <p:nvSpPr>
          <p:cNvPr id="3" name="Текст 2"/>
          <p:cNvSpPr>
            <a:spLocks noGrp="1"/>
          </p:cNvSpPr>
          <p:nvPr>
            <p:ph type="body" idx="2"/>
          </p:nvPr>
        </p:nvSpPr>
        <p:spPr>
          <a:xfrm>
            <a:off x="571472" y="5786430"/>
            <a:ext cx="8358246" cy="1071570"/>
          </a:xfrm>
        </p:spPr>
        <p:txBody>
          <a:bodyPr>
            <a:noAutofit/>
          </a:bodyPr>
          <a:lstStyle/>
          <a:p>
            <a:r>
              <a:rPr lang="en-US" sz="2000" b="1" i="1" dirty="0" smtClean="0">
                <a:solidFill>
                  <a:schemeClr val="tx2"/>
                </a:solidFill>
              </a:rPr>
              <a:t>Flinders Medical Centre. Health care and social assistance is the largest ABS defined employment sector in South Australia </a:t>
            </a:r>
            <a:endParaRPr lang="ru-RU" sz="2000" b="1" dirty="0">
              <a:solidFill>
                <a:schemeClr val="tx2"/>
              </a:solidFill>
            </a:endParaRPr>
          </a:p>
        </p:txBody>
      </p:sp>
      <p:pic>
        <p:nvPicPr>
          <p:cNvPr id="5" name="Содержимое 4" descr="800px-Flinders_building.jpg"/>
          <p:cNvPicPr>
            <a:picLocks noGrp="1" noChangeAspect="1"/>
          </p:cNvPicPr>
          <p:nvPr>
            <p:ph sz="half" idx="1"/>
          </p:nvPr>
        </p:nvPicPr>
        <p:blipFill>
          <a:blip r:embed="rId2"/>
          <a:stretch>
            <a:fillRect/>
          </a:stretch>
        </p:blipFill>
        <p:spPr>
          <a:xfrm>
            <a:off x="571472" y="1857364"/>
            <a:ext cx="7937557" cy="392909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44" y="714356"/>
            <a:ext cx="9001156" cy="785810"/>
          </a:xfrm>
        </p:spPr>
        <p:txBody>
          <a:bodyPr>
            <a:noAutofit/>
          </a:bodyPr>
          <a:lstStyle/>
          <a:p>
            <a:pPr algn="ctr"/>
            <a:r>
              <a:rPr lang="en-US" sz="2400" dirty="0" smtClean="0">
                <a:latin typeface="Times New Roman" pitchFamily="18" charset="0"/>
                <a:cs typeface="Times New Roman" pitchFamily="18" charset="0"/>
              </a:rPr>
              <a:t>South Australia possesses the world's single largest known deposit of uranium, at the Olympic Dam mine. </a:t>
            </a:r>
            <a:endParaRPr lang="ru-RU" sz="2400" dirty="0">
              <a:latin typeface="Times New Roman" pitchFamily="18" charset="0"/>
              <a:cs typeface="Times New Roman" pitchFamily="18" charset="0"/>
            </a:endParaRPr>
          </a:p>
        </p:txBody>
      </p:sp>
      <p:sp>
        <p:nvSpPr>
          <p:cNvPr id="3" name="Текст 2"/>
          <p:cNvSpPr>
            <a:spLocks noGrp="1"/>
          </p:cNvSpPr>
          <p:nvPr>
            <p:ph type="body" idx="1"/>
          </p:nvPr>
        </p:nvSpPr>
        <p:spPr>
          <a:xfrm>
            <a:off x="142844" y="1857364"/>
            <a:ext cx="3571900" cy="645058"/>
          </a:xfrm>
        </p:spPr>
        <p:txBody>
          <a:bodyPr/>
          <a:lstStyle/>
          <a:p>
            <a:r>
              <a:rPr lang="en-US" sz="1800" i="1" dirty="0" smtClean="0"/>
              <a:t>Monument at the discovery hole of Olympic Dam, RD1</a:t>
            </a:r>
            <a:endParaRPr lang="ru-RU" sz="1800" dirty="0" smtClean="0"/>
          </a:p>
          <a:p>
            <a:endParaRPr lang="ru-RU" sz="1800" dirty="0"/>
          </a:p>
        </p:txBody>
      </p:sp>
      <p:sp>
        <p:nvSpPr>
          <p:cNvPr id="4" name="Текст 3"/>
          <p:cNvSpPr>
            <a:spLocks noGrp="1"/>
          </p:cNvSpPr>
          <p:nvPr>
            <p:ph type="body" sz="half" idx="3"/>
          </p:nvPr>
        </p:nvSpPr>
        <p:spPr>
          <a:xfrm>
            <a:off x="4786315" y="2071679"/>
            <a:ext cx="3000396" cy="642942"/>
          </a:xfrm>
        </p:spPr>
        <p:txBody>
          <a:bodyPr/>
          <a:lstStyle/>
          <a:p>
            <a:r>
              <a:rPr lang="ru-RU" i="1" dirty="0" smtClean="0"/>
              <a:t>Main shafts, 2009</a:t>
            </a:r>
            <a:endParaRPr lang="ru-RU" dirty="0"/>
          </a:p>
        </p:txBody>
      </p:sp>
      <p:pic>
        <p:nvPicPr>
          <p:cNvPr id="7" name="Содержимое 6" descr="450px-Olympic_dam_rd1.jpg"/>
          <p:cNvPicPr>
            <a:picLocks noGrp="1" noChangeAspect="1"/>
          </p:cNvPicPr>
          <p:nvPr>
            <p:ph sz="quarter" idx="2"/>
          </p:nvPr>
        </p:nvPicPr>
        <p:blipFill>
          <a:blip r:embed="rId2"/>
          <a:stretch>
            <a:fillRect/>
          </a:stretch>
        </p:blipFill>
        <p:spPr>
          <a:xfrm>
            <a:off x="142843" y="2285992"/>
            <a:ext cx="3321867" cy="4429156"/>
          </a:xfrm>
        </p:spPr>
      </p:pic>
      <p:pic>
        <p:nvPicPr>
          <p:cNvPr id="8" name="Содержимое 7" descr="800px-OlympicDamMainShafts.JPG"/>
          <p:cNvPicPr>
            <a:picLocks noGrp="1" noChangeAspect="1"/>
          </p:cNvPicPr>
          <p:nvPr>
            <p:ph sz="quarter" idx="4"/>
          </p:nvPr>
        </p:nvPicPr>
        <p:blipFill>
          <a:blip r:embed="rId3"/>
          <a:stretch>
            <a:fillRect/>
          </a:stretch>
        </p:blipFill>
        <p:spPr>
          <a:xfrm>
            <a:off x="3643306" y="2714620"/>
            <a:ext cx="5238788" cy="3929090"/>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оток">
  <a:themeElements>
    <a:clrScheme name="Бумажная">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Поток">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Поток">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1614</TotalTime>
  <Words>523</Words>
  <Application>Microsoft Office PowerPoint</Application>
  <PresentationFormat>Экран (4:3)</PresentationFormat>
  <Paragraphs>89</Paragraphs>
  <Slides>31</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31</vt:i4>
      </vt:variant>
    </vt:vector>
  </HeadingPairs>
  <TitlesOfParts>
    <vt:vector size="32" baseType="lpstr">
      <vt:lpstr>Поток</vt:lpstr>
      <vt:lpstr>The    South Australia</vt:lpstr>
      <vt:lpstr> South Australia (SA)  is a state of Australia in the southern central part of the country. It covers some of the most arid parts of the continent;   it is the fourth largest of Australia's six states and two territories.  South Australia is bordered to the west by Western Australia, to the north by the Northern Territory, to the north-east by Queensland, to the east by New South Wales, to the south-east by Victoria, and to the south by the Great Australian Bight and the Indian Ocean. </vt:lpstr>
      <vt:lpstr>Flag of South Australia</vt:lpstr>
      <vt:lpstr>Official settlement began on 28 December 1836, when the colony was proclaimed at The Old Gum Tree by Governor John Hindmarsh. </vt:lpstr>
      <vt:lpstr>South Australia is a constitutional monarchy with the Queen of Australia as Sovereign,  and the Governor of South Australia as her representative. It is a state of the Commonwealth of Australia. Its bicameral parliament consists of a House of Assembly (lower house) and a Legislative Council (upper house), with legislative elections held every four years. The current Premier of South Australia is Jay Weatherill, a member of the Australian Labor Party.</vt:lpstr>
      <vt:lpstr>South Australia's economy </vt:lpstr>
      <vt:lpstr>The principal industries and exports of South Australia are wheat, wine and wool.  More than half of Australia's wines are produced in the South Australian wine regions which principally include: Barossa Valley, Clare Valley, McLaren Vale, Coonawarra, the Riverland and the Adelaide Hills.</vt:lpstr>
      <vt:lpstr>South Australia's largest employment sector is health care and social assistance. </vt:lpstr>
      <vt:lpstr>South Australia possesses the world's single largest known deposit of uranium, at the Olympic Dam mine. </vt:lpstr>
      <vt:lpstr>Education</vt:lpstr>
      <vt:lpstr>Schools</vt:lpstr>
      <vt:lpstr>The University of Adelaide (established 1874)</vt:lpstr>
      <vt:lpstr>The Flinders University of South Australia</vt:lpstr>
      <vt:lpstr>The University of South Australia (UniSA)</vt:lpstr>
      <vt:lpstr>Carnegie Mellon University</vt:lpstr>
      <vt:lpstr>University College London</vt:lpstr>
      <vt:lpstr>Cranfield University</vt:lpstr>
      <vt:lpstr>Cranfield University</vt:lpstr>
      <vt:lpstr>Tea Tree Gully TAFE campus</vt:lpstr>
      <vt:lpstr>Sports  </vt:lpstr>
      <vt:lpstr>Typical Australian rules football playing field.</vt:lpstr>
      <vt:lpstr>Adelaide 36ers NBL Championship banners</vt:lpstr>
      <vt:lpstr>The most interesting about South Australia</vt:lpstr>
      <vt:lpstr>   </vt:lpstr>
      <vt:lpstr>Boulders at sunset on Granite Island</vt:lpstr>
      <vt:lpstr>Unusual herringbone crystals of evaporite gypsum,  from Sinclairs Gap Lake,  Middleback Range,  Eyre peninsula. </vt:lpstr>
      <vt:lpstr>     </vt:lpstr>
      <vt:lpstr>              </vt:lpstr>
      <vt:lpstr>         </vt:lpstr>
      <vt:lpstr>Farmers Union Iced Coffee is a flavored milk drink popular in Australia, primarily the state of South Australia, made by Foods which is now a division of Japanese brewing company Kirin. </vt:lpstr>
      <vt:lpstr>Thank you for attention  </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Admin</dc:creator>
  <cp:lastModifiedBy>Admin</cp:lastModifiedBy>
  <cp:revision>73</cp:revision>
  <dcterms:created xsi:type="dcterms:W3CDTF">2011-09-24T12:21:28Z</dcterms:created>
  <dcterms:modified xsi:type="dcterms:W3CDTF">2011-11-06T21:07:11Z</dcterms:modified>
</cp:coreProperties>
</file>